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Lst>
  <p:notesMasterIdLst>
    <p:notesMasterId r:id="rId48"/>
  </p:notesMasterIdLst>
  <p:handoutMasterIdLst>
    <p:handoutMasterId r:id="rId49"/>
  </p:handoutMasterIdLst>
  <p:sldIdLst>
    <p:sldId id="361" r:id="rId2"/>
    <p:sldId id="362" r:id="rId3"/>
    <p:sldId id="259" r:id="rId4"/>
    <p:sldId id="260" r:id="rId5"/>
    <p:sldId id="261" r:id="rId6"/>
    <p:sldId id="262" r:id="rId7"/>
    <p:sldId id="354" r:id="rId8"/>
    <p:sldId id="355" r:id="rId9"/>
    <p:sldId id="326" r:id="rId10"/>
    <p:sldId id="334" r:id="rId11"/>
    <p:sldId id="331" r:id="rId12"/>
    <p:sldId id="332" r:id="rId13"/>
    <p:sldId id="283" r:id="rId14"/>
    <p:sldId id="356" r:id="rId15"/>
    <p:sldId id="357" r:id="rId16"/>
    <p:sldId id="358" r:id="rId17"/>
    <p:sldId id="359" r:id="rId18"/>
    <p:sldId id="284" r:id="rId19"/>
    <p:sldId id="285" r:id="rId20"/>
    <p:sldId id="313" r:id="rId21"/>
    <p:sldId id="360" r:id="rId22"/>
    <p:sldId id="320" r:id="rId23"/>
    <p:sldId id="339" r:id="rId24"/>
    <p:sldId id="289" r:id="rId25"/>
    <p:sldId id="316" r:id="rId26"/>
    <p:sldId id="321" r:id="rId27"/>
    <p:sldId id="292" r:id="rId28"/>
    <p:sldId id="340" r:id="rId29"/>
    <p:sldId id="317" r:id="rId30"/>
    <p:sldId id="322" r:id="rId31"/>
    <p:sldId id="318" r:id="rId32"/>
    <p:sldId id="342" r:id="rId33"/>
    <p:sldId id="296" r:id="rId34"/>
    <p:sldId id="298" r:id="rId35"/>
    <p:sldId id="297" r:id="rId36"/>
    <p:sldId id="299" r:id="rId37"/>
    <p:sldId id="343" r:id="rId38"/>
    <p:sldId id="344" r:id="rId39"/>
    <p:sldId id="345" r:id="rId40"/>
    <p:sldId id="346" r:id="rId41"/>
    <p:sldId id="301" r:id="rId42"/>
    <p:sldId id="323" r:id="rId43"/>
    <p:sldId id="325" r:id="rId44"/>
    <p:sldId id="336" r:id="rId45"/>
    <p:sldId id="348" r:id="rId46"/>
    <p:sldId id="353" r:id="rId4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33"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33"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33"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33"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33" charset="0"/>
        <a:ea typeface="+mn-ea"/>
        <a:cs typeface="+mn-cs"/>
      </a:defRPr>
    </a:lvl5pPr>
    <a:lvl6pPr marL="2286000" algn="l" defTabSz="457200" rtl="0" eaLnBrk="1" latinLnBrk="0" hangingPunct="1">
      <a:defRPr sz="2400" kern="1200">
        <a:solidFill>
          <a:schemeClr val="tx1"/>
        </a:solidFill>
        <a:latin typeface="Times New Roman" pitchFamily="33" charset="0"/>
        <a:ea typeface="+mn-ea"/>
        <a:cs typeface="+mn-cs"/>
      </a:defRPr>
    </a:lvl6pPr>
    <a:lvl7pPr marL="2743200" algn="l" defTabSz="457200" rtl="0" eaLnBrk="1" latinLnBrk="0" hangingPunct="1">
      <a:defRPr sz="2400" kern="1200">
        <a:solidFill>
          <a:schemeClr val="tx1"/>
        </a:solidFill>
        <a:latin typeface="Times New Roman" pitchFamily="33" charset="0"/>
        <a:ea typeface="+mn-ea"/>
        <a:cs typeface="+mn-cs"/>
      </a:defRPr>
    </a:lvl7pPr>
    <a:lvl8pPr marL="3200400" algn="l" defTabSz="457200" rtl="0" eaLnBrk="1" latinLnBrk="0" hangingPunct="1">
      <a:defRPr sz="2400" kern="1200">
        <a:solidFill>
          <a:schemeClr val="tx1"/>
        </a:solidFill>
        <a:latin typeface="Times New Roman" pitchFamily="33" charset="0"/>
        <a:ea typeface="+mn-ea"/>
        <a:cs typeface="+mn-cs"/>
      </a:defRPr>
    </a:lvl8pPr>
    <a:lvl9pPr marL="3657600" algn="l" defTabSz="457200" rtl="0" eaLnBrk="1" latinLnBrk="0" hangingPunct="1">
      <a:defRPr sz="2400" kern="1200">
        <a:solidFill>
          <a:schemeClr val="tx1"/>
        </a:solidFill>
        <a:latin typeface="Times New Roman" pitchFamily="33"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5350" autoAdjust="0"/>
  </p:normalViewPr>
  <p:slideViewPr>
    <p:cSldViewPr>
      <p:cViewPr varScale="1">
        <p:scale>
          <a:sx n="48" d="100"/>
          <a:sy n="48" d="100"/>
        </p:scale>
        <p:origin x="2040"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Lst>
  </p:outlineViewPr>
  <p:notesTextViewPr>
    <p:cViewPr>
      <p:scale>
        <a:sx n="100" d="100"/>
        <a:sy n="100" d="100"/>
      </p:scale>
      <p:origin x="0" y="0"/>
    </p:cViewPr>
  </p:notesTextViewPr>
  <p:sorterViewPr>
    <p:cViewPr>
      <p:scale>
        <a:sx n="50" d="100"/>
        <a:sy n="50" d="100"/>
      </p:scale>
      <p:origin x="0" y="16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19.xml"/><Relationship Id="rId13" Type="http://schemas.openxmlformats.org/officeDocument/2006/relationships/slide" Target="slides/slide30.xml"/><Relationship Id="rId18" Type="http://schemas.openxmlformats.org/officeDocument/2006/relationships/slide" Target="slides/slide41.xml"/><Relationship Id="rId3" Type="http://schemas.openxmlformats.org/officeDocument/2006/relationships/slide" Target="slides/slide4.xml"/><Relationship Id="rId7" Type="http://schemas.openxmlformats.org/officeDocument/2006/relationships/slide" Target="slides/slide18.xml"/><Relationship Id="rId12" Type="http://schemas.openxmlformats.org/officeDocument/2006/relationships/slide" Target="slides/slide27.xml"/><Relationship Id="rId17" Type="http://schemas.openxmlformats.org/officeDocument/2006/relationships/slide" Target="slides/slide36.xml"/><Relationship Id="rId2" Type="http://schemas.openxmlformats.org/officeDocument/2006/relationships/slide" Target="slides/slide3.xml"/><Relationship Id="rId16" Type="http://schemas.openxmlformats.org/officeDocument/2006/relationships/slide" Target="slides/slide35.xml"/><Relationship Id="rId20" Type="http://schemas.openxmlformats.org/officeDocument/2006/relationships/slide" Target="slides/slide46.xml"/><Relationship Id="rId1" Type="http://schemas.openxmlformats.org/officeDocument/2006/relationships/slide" Target="slides/slide1.xml"/><Relationship Id="rId6" Type="http://schemas.openxmlformats.org/officeDocument/2006/relationships/slide" Target="slides/slide13.xml"/><Relationship Id="rId11" Type="http://schemas.openxmlformats.org/officeDocument/2006/relationships/slide" Target="slides/slide26.xml"/><Relationship Id="rId5" Type="http://schemas.openxmlformats.org/officeDocument/2006/relationships/slide" Target="slides/slide6.xml"/><Relationship Id="rId15" Type="http://schemas.openxmlformats.org/officeDocument/2006/relationships/slide" Target="slides/slide34.xml"/><Relationship Id="rId10" Type="http://schemas.openxmlformats.org/officeDocument/2006/relationships/slide" Target="slides/slide24.xml"/><Relationship Id="rId19" Type="http://schemas.openxmlformats.org/officeDocument/2006/relationships/slide" Target="slides/slide43.xml"/><Relationship Id="rId4" Type="http://schemas.openxmlformats.org/officeDocument/2006/relationships/slide" Target="slides/slide5.xml"/><Relationship Id="rId9" Type="http://schemas.openxmlformats.org/officeDocument/2006/relationships/slide" Target="slides/slide22.xml"/><Relationship Id="rId14"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1E109A-38E4-4D41-9D2B-DA90F9DF2D9D}"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8A5A9FAA-F984-444B-8BA7-6F42E18237DE}">
      <dgm:prSet/>
      <dgm:spPr>
        <a:solidFill>
          <a:schemeClr val="accent3"/>
        </a:solidFill>
        <a:ln>
          <a:solidFill>
            <a:schemeClr val="accent3"/>
          </a:solidFill>
        </a:ln>
      </dgm:spPr>
      <dgm:t>
        <a:bodyPr/>
        <a:lstStyle/>
        <a:p>
          <a:pPr rtl="0"/>
          <a:r>
            <a:rPr lang="en-US" dirty="0" smtClean="0"/>
            <a:t>Sequential access</a:t>
          </a:r>
          <a:endParaRPr lang="en-US" dirty="0"/>
        </a:p>
      </dgm:t>
    </dgm:pt>
    <dgm:pt modelId="{701CB208-7D27-BF42-8900-EF0CB3D9F6A6}" type="parTrans" cxnId="{E9A4B155-1DD3-B046-BA8F-27FA9ECD306F}">
      <dgm:prSet/>
      <dgm:spPr/>
      <dgm:t>
        <a:bodyPr/>
        <a:lstStyle/>
        <a:p>
          <a:endParaRPr lang="en-US"/>
        </a:p>
      </dgm:t>
    </dgm:pt>
    <dgm:pt modelId="{9EC8D73D-6532-3D4F-8298-19218992382F}" type="sibTrans" cxnId="{E9A4B155-1DD3-B046-BA8F-27FA9ECD306F}">
      <dgm:prSet/>
      <dgm:spPr/>
      <dgm:t>
        <a:bodyPr/>
        <a:lstStyle/>
        <a:p>
          <a:endParaRPr lang="en-US"/>
        </a:p>
      </dgm:t>
    </dgm:pt>
    <dgm:pt modelId="{249E975A-6248-F040-B0EC-0D217BA5812D}">
      <dgm:prSet/>
      <dgm:spPr/>
      <dgm:t>
        <a:bodyPr/>
        <a:lstStyle/>
        <a:p>
          <a:pPr rtl="0"/>
          <a:r>
            <a:rPr lang="en-US" dirty="0" smtClean="0"/>
            <a:t>Memory is organized into units of data called records</a:t>
          </a:r>
          <a:endParaRPr lang="en-US" dirty="0"/>
        </a:p>
      </dgm:t>
    </dgm:pt>
    <dgm:pt modelId="{D7B695A4-8C81-7145-A1F9-297813E20ADC}" type="parTrans" cxnId="{CACBB24F-BA96-6E47-B781-6175DC476ECF}">
      <dgm:prSet/>
      <dgm:spPr/>
      <dgm:t>
        <a:bodyPr/>
        <a:lstStyle/>
        <a:p>
          <a:endParaRPr lang="en-US" dirty="0"/>
        </a:p>
      </dgm:t>
    </dgm:pt>
    <dgm:pt modelId="{B21CA502-2196-FC49-B024-49C7EF69C567}" type="sibTrans" cxnId="{CACBB24F-BA96-6E47-B781-6175DC476ECF}">
      <dgm:prSet/>
      <dgm:spPr/>
      <dgm:t>
        <a:bodyPr/>
        <a:lstStyle/>
        <a:p>
          <a:endParaRPr lang="en-US"/>
        </a:p>
      </dgm:t>
    </dgm:pt>
    <dgm:pt modelId="{D8989F21-0B24-DD47-AF8B-351C1027F72B}">
      <dgm:prSet/>
      <dgm:spPr/>
      <dgm:t>
        <a:bodyPr/>
        <a:lstStyle/>
        <a:p>
          <a:pPr rtl="0"/>
          <a:r>
            <a:rPr lang="en-US" dirty="0" smtClean="0"/>
            <a:t>Access must be made in a specific linear sequence</a:t>
          </a:r>
          <a:endParaRPr lang="en-US" dirty="0"/>
        </a:p>
      </dgm:t>
    </dgm:pt>
    <dgm:pt modelId="{CB0A248A-E086-8F4B-A63C-250EFB5A7DBB}" type="parTrans" cxnId="{CBECFDA5-18C8-9943-8859-DD62EBDF7B7F}">
      <dgm:prSet/>
      <dgm:spPr/>
      <dgm:t>
        <a:bodyPr/>
        <a:lstStyle/>
        <a:p>
          <a:endParaRPr lang="en-US" dirty="0"/>
        </a:p>
      </dgm:t>
    </dgm:pt>
    <dgm:pt modelId="{FE09924D-9CFE-CA42-B634-EB596A8838BE}" type="sibTrans" cxnId="{CBECFDA5-18C8-9943-8859-DD62EBDF7B7F}">
      <dgm:prSet/>
      <dgm:spPr/>
      <dgm:t>
        <a:bodyPr/>
        <a:lstStyle/>
        <a:p>
          <a:endParaRPr lang="en-US"/>
        </a:p>
      </dgm:t>
    </dgm:pt>
    <dgm:pt modelId="{730A44F1-D164-9041-B049-621F523080BF}">
      <dgm:prSet/>
      <dgm:spPr/>
      <dgm:t>
        <a:bodyPr/>
        <a:lstStyle/>
        <a:p>
          <a:pPr rtl="0"/>
          <a:r>
            <a:rPr lang="en-US" dirty="0" smtClean="0"/>
            <a:t>Access time is variable</a:t>
          </a:r>
          <a:endParaRPr lang="en-US" dirty="0"/>
        </a:p>
      </dgm:t>
    </dgm:pt>
    <dgm:pt modelId="{7F091602-B494-2A49-A04D-FD0AC9D0086B}" type="parTrans" cxnId="{2B175F00-84E5-4D45-981D-B4AE67E1E7F4}">
      <dgm:prSet/>
      <dgm:spPr/>
      <dgm:t>
        <a:bodyPr/>
        <a:lstStyle/>
        <a:p>
          <a:endParaRPr lang="en-US" dirty="0"/>
        </a:p>
      </dgm:t>
    </dgm:pt>
    <dgm:pt modelId="{D9080A72-DA8D-1F4A-9B0A-737131935B49}" type="sibTrans" cxnId="{2B175F00-84E5-4D45-981D-B4AE67E1E7F4}">
      <dgm:prSet/>
      <dgm:spPr/>
      <dgm:t>
        <a:bodyPr/>
        <a:lstStyle/>
        <a:p>
          <a:endParaRPr lang="en-US"/>
        </a:p>
      </dgm:t>
    </dgm:pt>
    <dgm:pt modelId="{262243F6-C188-F24D-AB99-C967D9D9E10A}">
      <dgm:prSet/>
      <dgm:spPr>
        <a:solidFill>
          <a:schemeClr val="accent3"/>
        </a:solidFill>
        <a:ln>
          <a:solidFill>
            <a:schemeClr val="accent3"/>
          </a:solidFill>
        </a:ln>
      </dgm:spPr>
      <dgm:t>
        <a:bodyPr/>
        <a:lstStyle/>
        <a:p>
          <a:pPr rtl="0"/>
          <a:r>
            <a:rPr lang="en-US" dirty="0" smtClean="0"/>
            <a:t>Direct access</a:t>
          </a:r>
          <a:endParaRPr lang="en-US" dirty="0"/>
        </a:p>
      </dgm:t>
    </dgm:pt>
    <dgm:pt modelId="{ED03BC8E-07B6-6543-B0D2-36E92AC82D5A}" type="parTrans" cxnId="{297B302E-6F9F-EB4F-9A92-0AA9EBEB1ABC}">
      <dgm:prSet/>
      <dgm:spPr/>
      <dgm:t>
        <a:bodyPr/>
        <a:lstStyle/>
        <a:p>
          <a:endParaRPr lang="en-US"/>
        </a:p>
      </dgm:t>
    </dgm:pt>
    <dgm:pt modelId="{F118ACA0-1276-4741-A2FD-9E27BEFCD4DB}" type="sibTrans" cxnId="{297B302E-6F9F-EB4F-9A92-0AA9EBEB1ABC}">
      <dgm:prSet/>
      <dgm:spPr/>
      <dgm:t>
        <a:bodyPr/>
        <a:lstStyle/>
        <a:p>
          <a:endParaRPr lang="en-US"/>
        </a:p>
      </dgm:t>
    </dgm:pt>
    <dgm:pt modelId="{AD977A24-11DC-C742-9D49-A6C33F1F91B6}">
      <dgm:prSet/>
      <dgm:spPr/>
      <dgm:t>
        <a:bodyPr/>
        <a:lstStyle/>
        <a:p>
          <a:pPr rtl="0"/>
          <a:r>
            <a:rPr lang="en-US" dirty="0" smtClean="0"/>
            <a:t>Involves a shared read-write mechanism</a:t>
          </a:r>
          <a:endParaRPr lang="en-US" dirty="0"/>
        </a:p>
      </dgm:t>
    </dgm:pt>
    <dgm:pt modelId="{5ADB2149-FAF2-FD41-9564-36A9AA224EBD}" type="parTrans" cxnId="{794FA295-6434-C24B-89F9-681DD87A4FB7}">
      <dgm:prSet/>
      <dgm:spPr/>
      <dgm:t>
        <a:bodyPr/>
        <a:lstStyle/>
        <a:p>
          <a:endParaRPr lang="en-US" dirty="0"/>
        </a:p>
      </dgm:t>
    </dgm:pt>
    <dgm:pt modelId="{75DCBC6C-838A-A242-AF2C-FFA40016B3C6}" type="sibTrans" cxnId="{794FA295-6434-C24B-89F9-681DD87A4FB7}">
      <dgm:prSet/>
      <dgm:spPr/>
      <dgm:t>
        <a:bodyPr/>
        <a:lstStyle/>
        <a:p>
          <a:endParaRPr lang="en-US"/>
        </a:p>
      </dgm:t>
    </dgm:pt>
    <dgm:pt modelId="{DE8EFFD2-9C3E-E142-B5BE-3003F9ECCF56}">
      <dgm:prSet/>
      <dgm:spPr/>
      <dgm:t>
        <a:bodyPr/>
        <a:lstStyle/>
        <a:p>
          <a:pPr rtl="0"/>
          <a:r>
            <a:rPr lang="en-US" dirty="0" smtClean="0"/>
            <a:t>Individual blocks or records have a unique address based on physical location</a:t>
          </a:r>
          <a:endParaRPr lang="en-US" dirty="0"/>
        </a:p>
      </dgm:t>
    </dgm:pt>
    <dgm:pt modelId="{0B65D78F-D56C-BD40-A9B0-59F402830A7C}" type="parTrans" cxnId="{28F4AB10-5324-3C4A-9297-8947DEB91F3C}">
      <dgm:prSet/>
      <dgm:spPr/>
      <dgm:t>
        <a:bodyPr/>
        <a:lstStyle/>
        <a:p>
          <a:endParaRPr lang="en-US" dirty="0"/>
        </a:p>
      </dgm:t>
    </dgm:pt>
    <dgm:pt modelId="{32C610E4-C72E-124F-B694-8DE0CE7D00DE}" type="sibTrans" cxnId="{28F4AB10-5324-3C4A-9297-8947DEB91F3C}">
      <dgm:prSet/>
      <dgm:spPr/>
      <dgm:t>
        <a:bodyPr/>
        <a:lstStyle/>
        <a:p>
          <a:endParaRPr lang="en-US"/>
        </a:p>
      </dgm:t>
    </dgm:pt>
    <dgm:pt modelId="{4EE020A8-A35E-F943-8D39-B335825AE9FF}">
      <dgm:prSet/>
      <dgm:spPr/>
      <dgm:t>
        <a:bodyPr/>
        <a:lstStyle/>
        <a:p>
          <a:pPr rtl="0"/>
          <a:r>
            <a:rPr lang="en-US" dirty="0" smtClean="0"/>
            <a:t>Access time is variable</a:t>
          </a:r>
          <a:endParaRPr lang="en-US" dirty="0"/>
        </a:p>
      </dgm:t>
    </dgm:pt>
    <dgm:pt modelId="{2C6FA2B9-6188-7041-8EEB-DFFE828A61C2}" type="parTrans" cxnId="{16B95E9E-B55C-6649-A4FA-D7DDFC3CA278}">
      <dgm:prSet/>
      <dgm:spPr/>
      <dgm:t>
        <a:bodyPr/>
        <a:lstStyle/>
        <a:p>
          <a:endParaRPr lang="en-US" dirty="0"/>
        </a:p>
      </dgm:t>
    </dgm:pt>
    <dgm:pt modelId="{5A49EC81-E953-1442-9FED-4A0A4FA31D72}" type="sibTrans" cxnId="{16B95E9E-B55C-6649-A4FA-D7DDFC3CA278}">
      <dgm:prSet/>
      <dgm:spPr/>
      <dgm:t>
        <a:bodyPr/>
        <a:lstStyle/>
        <a:p>
          <a:endParaRPr lang="en-US"/>
        </a:p>
      </dgm:t>
    </dgm:pt>
    <dgm:pt modelId="{C820C997-5775-1D4D-B615-942335D8F154}">
      <dgm:prSet/>
      <dgm:spPr>
        <a:solidFill>
          <a:schemeClr val="accent3"/>
        </a:solidFill>
        <a:ln>
          <a:solidFill>
            <a:schemeClr val="accent3"/>
          </a:solidFill>
        </a:ln>
      </dgm:spPr>
      <dgm:t>
        <a:bodyPr/>
        <a:lstStyle/>
        <a:p>
          <a:pPr rtl="0"/>
          <a:r>
            <a:rPr lang="en-US" dirty="0" smtClean="0"/>
            <a:t>Random access</a:t>
          </a:r>
          <a:endParaRPr lang="en-US" dirty="0"/>
        </a:p>
      </dgm:t>
    </dgm:pt>
    <dgm:pt modelId="{A583C24D-C0BD-2746-95CF-79BD54700144}" type="parTrans" cxnId="{5B04F1DA-AD92-DA4F-A9A8-D06CF9C0F20A}">
      <dgm:prSet/>
      <dgm:spPr/>
      <dgm:t>
        <a:bodyPr/>
        <a:lstStyle/>
        <a:p>
          <a:endParaRPr lang="en-US"/>
        </a:p>
      </dgm:t>
    </dgm:pt>
    <dgm:pt modelId="{1A2C764F-A4B0-064A-A259-79172E032F1A}" type="sibTrans" cxnId="{5B04F1DA-AD92-DA4F-A9A8-D06CF9C0F20A}">
      <dgm:prSet/>
      <dgm:spPr/>
      <dgm:t>
        <a:bodyPr/>
        <a:lstStyle/>
        <a:p>
          <a:endParaRPr lang="en-US"/>
        </a:p>
      </dgm:t>
    </dgm:pt>
    <dgm:pt modelId="{FAEA5CBB-AE04-B549-AC53-D0181C8E8A08}">
      <dgm:prSet/>
      <dgm:spPr/>
      <dgm:t>
        <a:bodyPr/>
        <a:lstStyle/>
        <a:p>
          <a:pPr rtl="0"/>
          <a:r>
            <a:rPr lang="en-US" dirty="0" smtClean="0"/>
            <a:t>Each addressable location in memory has a unique, physically wired-in addressing mechanism</a:t>
          </a:r>
          <a:endParaRPr lang="en-US" dirty="0"/>
        </a:p>
      </dgm:t>
    </dgm:pt>
    <dgm:pt modelId="{9FA2F442-938D-5944-9371-4C6772DEDC8B}" type="parTrans" cxnId="{87D43DF5-D96F-3747-BA2E-B0C77F59B3E0}">
      <dgm:prSet/>
      <dgm:spPr/>
      <dgm:t>
        <a:bodyPr/>
        <a:lstStyle/>
        <a:p>
          <a:endParaRPr lang="en-US" dirty="0"/>
        </a:p>
      </dgm:t>
    </dgm:pt>
    <dgm:pt modelId="{CEC13FC5-968C-3B44-8BA2-0F6AFB7FD97B}" type="sibTrans" cxnId="{87D43DF5-D96F-3747-BA2E-B0C77F59B3E0}">
      <dgm:prSet/>
      <dgm:spPr/>
      <dgm:t>
        <a:bodyPr/>
        <a:lstStyle/>
        <a:p>
          <a:endParaRPr lang="en-US"/>
        </a:p>
      </dgm:t>
    </dgm:pt>
    <dgm:pt modelId="{84F3437F-B600-A644-99F4-6E1DF8387B12}">
      <dgm:prSet/>
      <dgm:spPr/>
      <dgm:t>
        <a:bodyPr/>
        <a:lstStyle/>
        <a:p>
          <a:pPr rtl="0"/>
          <a:r>
            <a:rPr lang="en-US" dirty="0" smtClean="0"/>
            <a:t>The time to access a given location is independent of the sequence of prior accesses and is constant</a:t>
          </a:r>
          <a:endParaRPr lang="en-US" dirty="0"/>
        </a:p>
      </dgm:t>
    </dgm:pt>
    <dgm:pt modelId="{2548E3A4-CB27-114A-89EA-C80B13E8BB9F}" type="parTrans" cxnId="{C8607F48-060A-764F-84DA-45D6F1C538F9}">
      <dgm:prSet/>
      <dgm:spPr/>
      <dgm:t>
        <a:bodyPr/>
        <a:lstStyle/>
        <a:p>
          <a:endParaRPr lang="en-US" dirty="0"/>
        </a:p>
      </dgm:t>
    </dgm:pt>
    <dgm:pt modelId="{FA46A5F8-BBDC-664B-9AD6-2E1735900F55}" type="sibTrans" cxnId="{C8607F48-060A-764F-84DA-45D6F1C538F9}">
      <dgm:prSet/>
      <dgm:spPr/>
      <dgm:t>
        <a:bodyPr/>
        <a:lstStyle/>
        <a:p>
          <a:endParaRPr lang="en-US"/>
        </a:p>
      </dgm:t>
    </dgm:pt>
    <dgm:pt modelId="{2DC69FB4-FE3C-AD43-B145-23EB77E89B08}">
      <dgm:prSet/>
      <dgm:spPr/>
      <dgm:t>
        <a:bodyPr/>
        <a:lstStyle/>
        <a:p>
          <a:pPr rtl="0"/>
          <a:r>
            <a:rPr lang="en-US" dirty="0" smtClean="0"/>
            <a:t>Any location can be selected at random and directly addressed and accessed</a:t>
          </a:r>
          <a:endParaRPr lang="en-US" dirty="0"/>
        </a:p>
      </dgm:t>
    </dgm:pt>
    <dgm:pt modelId="{E592A506-7658-4B4C-8FED-E3A5A6E38753}" type="parTrans" cxnId="{4D2632F8-6FE0-8F46-9CF9-B331BF5CDB6D}">
      <dgm:prSet/>
      <dgm:spPr/>
      <dgm:t>
        <a:bodyPr/>
        <a:lstStyle/>
        <a:p>
          <a:endParaRPr lang="en-US" dirty="0"/>
        </a:p>
      </dgm:t>
    </dgm:pt>
    <dgm:pt modelId="{F8BBE253-0172-B84A-83BB-383ED67C14CE}" type="sibTrans" cxnId="{4D2632F8-6FE0-8F46-9CF9-B331BF5CDB6D}">
      <dgm:prSet/>
      <dgm:spPr/>
      <dgm:t>
        <a:bodyPr/>
        <a:lstStyle/>
        <a:p>
          <a:endParaRPr lang="en-US"/>
        </a:p>
      </dgm:t>
    </dgm:pt>
    <dgm:pt modelId="{29337C8D-4C22-5949-A112-C600430A6B55}">
      <dgm:prSet/>
      <dgm:spPr/>
      <dgm:t>
        <a:bodyPr/>
        <a:lstStyle/>
        <a:p>
          <a:pPr rtl="0"/>
          <a:r>
            <a:rPr lang="en-US" dirty="0" smtClean="0"/>
            <a:t>Main memory and some cache systems are random access</a:t>
          </a:r>
          <a:endParaRPr lang="en-US" dirty="0"/>
        </a:p>
      </dgm:t>
    </dgm:pt>
    <dgm:pt modelId="{4F65C890-6967-5D41-856B-1BAADEDB4B58}" type="parTrans" cxnId="{2DA9E234-B320-204F-B637-507BB9161C22}">
      <dgm:prSet/>
      <dgm:spPr/>
      <dgm:t>
        <a:bodyPr/>
        <a:lstStyle/>
        <a:p>
          <a:endParaRPr lang="en-US" dirty="0"/>
        </a:p>
      </dgm:t>
    </dgm:pt>
    <dgm:pt modelId="{DB232A88-B0FC-5B4D-9FFC-B80C06AA875C}" type="sibTrans" cxnId="{2DA9E234-B320-204F-B637-507BB9161C22}">
      <dgm:prSet/>
      <dgm:spPr/>
      <dgm:t>
        <a:bodyPr/>
        <a:lstStyle/>
        <a:p>
          <a:endParaRPr lang="en-US"/>
        </a:p>
      </dgm:t>
    </dgm:pt>
    <dgm:pt modelId="{FA6A981E-3070-A34F-947A-EB7ABA68EE11}">
      <dgm:prSet/>
      <dgm:spPr>
        <a:solidFill>
          <a:schemeClr val="accent3"/>
        </a:solidFill>
        <a:ln>
          <a:solidFill>
            <a:schemeClr val="accent3"/>
          </a:solidFill>
        </a:ln>
      </dgm:spPr>
      <dgm:t>
        <a:bodyPr/>
        <a:lstStyle/>
        <a:p>
          <a:pPr rtl="0"/>
          <a:r>
            <a:rPr lang="en-GB" dirty="0" smtClean="0"/>
            <a:t>Associative</a:t>
          </a:r>
          <a:endParaRPr lang="en-GB" dirty="0"/>
        </a:p>
      </dgm:t>
    </dgm:pt>
    <dgm:pt modelId="{5F7AF8B1-9982-594E-8029-EC2EEDBC8594}" type="parTrans" cxnId="{66CD094A-B89D-044A-96E7-BEEAD96544CE}">
      <dgm:prSet/>
      <dgm:spPr/>
      <dgm:t>
        <a:bodyPr/>
        <a:lstStyle/>
        <a:p>
          <a:endParaRPr lang="en-US"/>
        </a:p>
      </dgm:t>
    </dgm:pt>
    <dgm:pt modelId="{7E71C80E-E9E3-F749-9498-B99251E355D5}" type="sibTrans" cxnId="{66CD094A-B89D-044A-96E7-BEEAD96544CE}">
      <dgm:prSet/>
      <dgm:spPr/>
      <dgm:t>
        <a:bodyPr/>
        <a:lstStyle/>
        <a:p>
          <a:endParaRPr lang="en-US"/>
        </a:p>
      </dgm:t>
    </dgm:pt>
    <dgm:pt modelId="{51FEB92C-5C00-4148-B4CE-600BD1896178}">
      <dgm:prSet/>
      <dgm:spPr/>
      <dgm:t>
        <a:bodyPr/>
        <a:lstStyle/>
        <a:p>
          <a:pPr rtl="0"/>
          <a:r>
            <a:rPr lang="en-US" dirty="0" smtClean="0"/>
            <a:t>A word is retrieved based on a portion of its contents rather than its address</a:t>
          </a:r>
          <a:endParaRPr lang="en-US" dirty="0"/>
        </a:p>
      </dgm:t>
    </dgm:pt>
    <dgm:pt modelId="{F9FEA76A-0448-B543-A07D-BFF42E9992EB}" type="parTrans" cxnId="{B03E3F1A-CB33-DD40-8573-6D80E8765A71}">
      <dgm:prSet/>
      <dgm:spPr/>
      <dgm:t>
        <a:bodyPr/>
        <a:lstStyle/>
        <a:p>
          <a:endParaRPr lang="en-US" dirty="0"/>
        </a:p>
      </dgm:t>
    </dgm:pt>
    <dgm:pt modelId="{FFF0B65F-CD9A-6648-BBD9-4405952DABF1}" type="sibTrans" cxnId="{B03E3F1A-CB33-DD40-8573-6D80E8765A71}">
      <dgm:prSet/>
      <dgm:spPr/>
      <dgm:t>
        <a:bodyPr/>
        <a:lstStyle/>
        <a:p>
          <a:endParaRPr lang="en-US"/>
        </a:p>
      </dgm:t>
    </dgm:pt>
    <dgm:pt modelId="{9BD8975B-F43D-194D-9595-9DCB15FE0012}">
      <dgm:prSet/>
      <dgm:spPr/>
      <dgm:t>
        <a:bodyPr/>
        <a:lstStyle/>
        <a:p>
          <a:pPr rtl="0"/>
          <a:r>
            <a:rPr lang="en-US" dirty="0" smtClean="0"/>
            <a:t>Each location has its own addressing mechanism and retrieval time is constant independent of location or prior access patterns</a:t>
          </a:r>
          <a:endParaRPr lang="en-US" dirty="0"/>
        </a:p>
      </dgm:t>
    </dgm:pt>
    <dgm:pt modelId="{DC0B03C6-28CF-5A4D-B3F8-BB2309151689}" type="parTrans" cxnId="{6B703F2C-3A56-074B-9030-D139F7046D96}">
      <dgm:prSet/>
      <dgm:spPr/>
      <dgm:t>
        <a:bodyPr/>
        <a:lstStyle/>
        <a:p>
          <a:endParaRPr lang="en-US" dirty="0"/>
        </a:p>
      </dgm:t>
    </dgm:pt>
    <dgm:pt modelId="{4044DD32-0884-5642-A684-DDBF3DACF352}" type="sibTrans" cxnId="{6B703F2C-3A56-074B-9030-D139F7046D96}">
      <dgm:prSet/>
      <dgm:spPr/>
      <dgm:t>
        <a:bodyPr/>
        <a:lstStyle/>
        <a:p>
          <a:endParaRPr lang="en-US"/>
        </a:p>
      </dgm:t>
    </dgm:pt>
    <dgm:pt modelId="{49C10939-F231-2D4D-AC73-F6AEA469EE20}">
      <dgm:prSet/>
      <dgm:spPr/>
      <dgm:t>
        <a:bodyPr/>
        <a:lstStyle/>
        <a:p>
          <a:pPr rtl="0"/>
          <a:r>
            <a:rPr lang="en-US" dirty="0" smtClean="0"/>
            <a:t>Cache memories may employ associative access</a:t>
          </a:r>
          <a:endParaRPr lang="en-US" dirty="0"/>
        </a:p>
      </dgm:t>
    </dgm:pt>
    <dgm:pt modelId="{AE02444B-5E83-5F41-9956-4BF44137F418}" type="parTrans" cxnId="{4C3CBE3D-0571-354C-B481-A34B1862DBC3}">
      <dgm:prSet/>
      <dgm:spPr/>
      <dgm:t>
        <a:bodyPr/>
        <a:lstStyle/>
        <a:p>
          <a:endParaRPr lang="en-US" dirty="0"/>
        </a:p>
      </dgm:t>
    </dgm:pt>
    <dgm:pt modelId="{4A25220D-608E-804F-BC8A-1E008ED485B3}" type="sibTrans" cxnId="{4C3CBE3D-0571-354C-B481-A34B1862DBC3}">
      <dgm:prSet/>
      <dgm:spPr/>
      <dgm:t>
        <a:bodyPr/>
        <a:lstStyle/>
        <a:p>
          <a:endParaRPr lang="en-US"/>
        </a:p>
      </dgm:t>
    </dgm:pt>
    <dgm:pt modelId="{1311F7BE-D404-D349-BB42-D06F815CB3A0}" type="pres">
      <dgm:prSet presAssocID="{A01E109A-38E4-4D41-9D2B-DA90F9DF2D9D}" presName="diagram" presStyleCnt="0">
        <dgm:presLayoutVars>
          <dgm:chPref val="1"/>
          <dgm:dir/>
          <dgm:animOne val="branch"/>
          <dgm:animLvl val="lvl"/>
          <dgm:resizeHandles/>
        </dgm:presLayoutVars>
      </dgm:prSet>
      <dgm:spPr/>
      <dgm:t>
        <a:bodyPr/>
        <a:lstStyle/>
        <a:p>
          <a:endParaRPr lang="en-US"/>
        </a:p>
      </dgm:t>
    </dgm:pt>
    <dgm:pt modelId="{65B303EF-CF3A-0A47-BD65-066E7387980C}" type="pres">
      <dgm:prSet presAssocID="{8A5A9FAA-F984-444B-8BA7-6F42E18237DE}" presName="root" presStyleCnt="0"/>
      <dgm:spPr/>
    </dgm:pt>
    <dgm:pt modelId="{C88AF388-E42F-5E49-89BA-17D87E548B2F}" type="pres">
      <dgm:prSet presAssocID="{8A5A9FAA-F984-444B-8BA7-6F42E18237DE}" presName="rootComposite" presStyleCnt="0"/>
      <dgm:spPr/>
    </dgm:pt>
    <dgm:pt modelId="{A31D7AAC-FC8E-004F-B865-F0253AEE1155}" type="pres">
      <dgm:prSet presAssocID="{8A5A9FAA-F984-444B-8BA7-6F42E18237DE}" presName="rootText" presStyleLbl="node1" presStyleIdx="0" presStyleCnt="4"/>
      <dgm:spPr/>
      <dgm:t>
        <a:bodyPr/>
        <a:lstStyle/>
        <a:p>
          <a:endParaRPr lang="en-US"/>
        </a:p>
      </dgm:t>
    </dgm:pt>
    <dgm:pt modelId="{E831056C-9A48-964E-B68D-5061B30A0B2E}" type="pres">
      <dgm:prSet presAssocID="{8A5A9FAA-F984-444B-8BA7-6F42E18237DE}" presName="rootConnector" presStyleLbl="node1" presStyleIdx="0" presStyleCnt="4"/>
      <dgm:spPr/>
      <dgm:t>
        <a:bodyPr/>
        <a:lstStyle/>
        <a:p>
          <a:endParaRPr lang="en-US"/>
        </a:p>
      </dgm:t>
    </dgm:pt>
    <dgm:pt modelId="{B6BE7F2D-0741-DC4A-883B-CE2C4C1343A1}" type="pres">
      <dgm:prSet presAssocID="{8A5A9FAA-F984-444B-8BA7-6F42E18237DE}" presName="childShape" presStyleCnt="0"/>
      <dgm:spPr/>
    </dgm:pt>
    <dgm:pt modelId="{D506F360-FBE7-A546-AC58-035A01472293}" type="pres">
      <dgm:prSet presAssocID="{D7B695A4-8C81-7145-A1F9-297813E20ADC}" presName="Name13" presStyleLbl="parChTrans1D2" presStyleIdx="0" presStyleCnt="13"/>
      <dgm:spPr/>
      <dgm:t>
        <a:bodyPr/>
        <a:lstStyle/>
        <a:p>
          <a:endParaRPr lang="en-US"/>
        </a:p>
      </dgm:t>
    </dgm:pt>
    <dgm:pt modelId="{195F2E14-05C7-644B-B6BE-707563606306}" type="pres">
      <dgm:prSet presAssocID="{249E975A-6248-F040-B0EC-0D217BA5812D}" presName="childText" presStyleLbl="bgAcc1" presStyleIdx="0" presStyleCnt="13">
        <dgm:presLayoutVars>
          <dgm:bulletEnabled val="1"/>
        </dgm:presLayoutVars>
      </dgm:prSet>
      <dgm:spPr/>
      <dgm:t>
        <a:bodyPr/>
        <a:lstStyle/>
        <a:p>
          <a:endParaRPr lang="en-US"/>
        </a:p>
      </dgm:t>
    </dgm:pt>
    <dgm:pt modelId="{0E6FC7EB-80AA-AC4F-92E0-0E78041CDE6D}" type="pres">
      <dgm:prSet presAssocID="{CB0A248A-E086-8F4B-A63C-250EFB5A7DBB}" presName="Name13" presStyleLbl="parChTrans1D2" presStyleIdx="1" presStyleCnt="13"/>
      <dgm:spPr/>
      <dgm:t>
        <a:bodyPr/>
        <a:lstStyle/>
        <a:p>
          <a:endParaRPr lang="en-US"/>
        </a:p>
      </dgm:t>
    </dgm:pt>
    <dgm:pt modelId="{5F4B137F-2E04-C242-AEBD-63382F5DADFC}" type="pres">
      <dgm:prSet presAssocID="{D8989F21-0B24-DD47-AF8B-351C1027F72B}" presName="childText" presStyleLbl="bgAcc1" presStyleIdx="1" presStyleCnt="13">
        <dgm:presLayoutVars>
          <dgm:bulletEnabled val="1"/>
        </dgm:presLayoutVars>
      </dgm:prSet>
      <dgm:spPr/>
      <dgm:t>
        <a:bodyPr/>
        <a:lstStyle/>
        <a:p>
          <a:endParaRPr lang="en-US"/>
        </a:p>
      </dgm:t>
    </dgm:pt>
    <dgm:pt modelId="{790BEB0E-6B5B-BE40-A3A9-EE69F83027B8}" type="pres">
      <dgm:prSet presAssocID="{7F091602-B494-2A49-A04D-FD0AC9D0086B}" presName="Name13" presStyleLbl="parChTrans1D2" presStyleIdx="2" presStyleCnt="13"/>
      <dgm:spPr/>
      <dgm:t>
        <a:bodyPr/>
        <a:lstStyle/>
        <a:p>
          <a:endParaRPr lang="en-US"/>
        </a:p>
      </dgm:t>
    </dgm:pt>
    <dgm:pt modelId="{3D110699-3DBB-5146-A1DC-9DF4CC366F5C}" type="pres">
      <dgm:prSet presAssocID="{730A44F1-D164-9041-B049-621F523080BF}" presName="childText" presStyleLbl="bgAcc1" presStyleIdx="2" presStyleCnt="13">
        <dgm:presLayoutVars>
          <dgm:bulletEnabled val="1"/>
        </dgm:presLayoutVars>
      </dgm:prSet>
      <dgm:spPr/>
      <dgm:t>
        <a:bodyPr/>
        <a:lstStyle/>
        <a:p>
          <a:endParaRPr lang="en-US"/>
        </a:p>
      </dgm:t>
    </dgm:pt>
    <dgm:pt modelId="{4A872E52-54F5-1A43-85FC-DCE645AB9B6F}" type="pres">
      <dgm:prSet presAssocID="{262243F6-C188-F24D-AB99-C967D9D9E10A}" presName="root" presStyleCnt="0"/>
      <dgm:spPr/>
    </dgm:pt>
    <dgm:pt modelId="{294828B9-5D8A-374C-B55B-597E28DCB701}" type="pres">
      <dgm:prSet presAssocID="{262243F6-C188-F24D-AB99-C967D9D9E10A}" presName="rootComposite" presStyleCnt="0"/>
      <dgm:spPr/>
    </dgm:pt>
    <dgm:pt modelId="{9797C1B8-553B-7B41-931F-7E110BE99EAA}" type="pres">
      <dgm:prSet presAssocID="{262243F6-C188-F24D-AB99-C967D9D9E10A}" presName="rootText" presStyleLbl="node1" presStyleIdx="1" presStyleCnt="4"/>
      <dgm:spPr/>
      <dgm:t>
        <a:bodyPr/>
        <a:lstStyle/>
        <a:p>
          <a:endParaRPr lang="en-US"/>
        </a:p>
      </dgm:t>
    </dgm:pt>
    <dgm:pt modelId="{A22B84D8-03AB-CA45-90C5-01047C820E69}" type="pres">
      <dgm:prSet presAssocID="{262243F6-C188-F24D-AB99-C967D9D9E10A}" presName="rootConnector" presStyleLbl="node1" presStyleIdx="1" presStyleCnt="4"/>
      <dgm:spPr/>
      <dgm:t>
        <a:bodyPr/>
        <a:lstStyle/>
        <a:p>
          <a:endParaRPr lang="en-US"/>
        </a:p>
      </dgm:t>
    </dgm:pt>
    <dgm:pt modelId="{A005FEA5-2DB2-F643-8FB0-5B8DF56790A3}" type="pres">
      <dgm:prSet presAssocID="{262243F6-C188-F24D-AB99-C967D9D9E10A}" presName="childShape" presStyleCnt="0"/>
      <dgm:spPr/>
    </dgm:pt>
    <dgm:pt modelId="{A69E1617-86CE-4B49-A4F8-B02490186F30}" type="pres">
      <dgm:prSet presAssocID="{5ADB2149-FAF2-FD41-9564-36A9AA224EBD}" presName="Name13" presStyleLbl="parChTrans1D2" presStyleIdx="3" presStyleCnt="13"/>
      <dgm:spPr/>
      <dgm:t>
        <a:bodyPr/>
        <a:lstStyle/>
        <a:p>
          <a:endParaRPr lang="en-US"/>
        </a:p>
      </dgm:t>
    </dgm:pt>
    <dgm:pt modelId="{EB5CB965-FFE0-B148-AF27-9EABE58F81E7}" type="pres">
      <dgm:prSet presAssocID="{AD977A24-11DC-C742-9D49-A6C33F1F91B6}" presName="childText" presStyleLbl="bgAcc1" presStyleIdx="3" presStyleCnt="13">
        <dgm:presLayoutVars>
          <dgm:bulletEnabled val="1"/>
        </dgm:presLayoutVars>
      </dgm:prSet>
      <dgm:spPr/>
      <dgm:t>
        <a:bodyPr/>
        <a:lstStyle/>
        <a:p>
          <a:endParaRPr lang="en-US"/>
        </a:p>
      </dgm:t>
    </dgm:pt>
    <dgm:pt modelId="{8AF6E76E-68BB-264D-826E-AEBB39267524}" type="pres">
      <dgm:prSet presAssocID="{0B65D78F-D56C-BD40-A9B0-59F402830A7C}" presName="Name13" presStyleLbl="parChTrans1D2" presStyleIdx="4" presStyleCnt="13"/>
      <dgm:spPr/>
      <dgm:t>
        <a:bodyPr/>
        <a:lstStyle/>
        <a:p>
          <a:endParaRPr lang="en-US"/>
        </a:p>
      </dgm:t>
    </dgm:pt>
    <dgm:pt modelId="{11F567F9-0295-3F48-9CFB-A29A07F8ED60}" type="pres">
      <dgm:prSet presAssocID="{DE8EFFD2-9C3E-E142-B5BE-3003F9ECCF56}" presName="childText" presStyleLbl="bgAcc1" presStyleIdx="4" presStyleCnt="13">
        <dgm:presLayoutVars>
          <dgm:bulletEnabled val="1"/>
        </dgm:presLayoutVars>
      </dgm:prSet>
      <dgm:spPr/>
      <dgm:t>
        <a:bodyPr/>
        <a:lstStyle/>
        <a:p>
          <a:endParaRPr lang="en-US"/>
        </a:p>
      </dgm:t>
    </dgm:pt>
    <dgm:pt modelId="{29C59D61-C26A-AA40-8EA4-D9F10DB3FA4C}" type="pres">
      <dgm:prSet presAssocID="{2C6FA2B9-6188-7041-8EEB-DFFE828A61C2}" presName="Name13" presStyleLbl="parChTrans1D2" presStyleIdx="5" presStyleCnt="13"/>
      <dgm:spPr/>
      <dgm:t>
        <a:bodyPr/>
        <a:lstStyle/>
        <a:p>
          <a:endParaRPr lang="en-US"/>
        </a:p>
      </dgm:t>
    </dgm:pt>
    <dgm:pt modelId="{B9A2AEBA-8DB5-A741-9AFA-831FB972D460}" type="pres">
      <dgm:prSet presAssocID="{4EE020A8-A35E-F943-8D39-B335825AE9FF}" presName="childText" presStyleLbl="bgAcc1" presStyleIdx="5" presStyleCnt="13">
        <dgm:presLayoutVars>
          <dgm:bulletEnabled val="1"/>
        </dgm:presLayoutVars>
      </dgm:prSet>
      <dgm:spPr/>
      <dgm:t>
        <a:bodyPr/>
        <a:lstStyle/>
        <a:p>
          <a:endParaRPr lang="en-US"/>
        </a:p>
      </dgm:t>
    </dgm:pt>
    <dgm:pt modelId="{4C0FBB09-7455-AD4B-A250-A227E5BE8914}" type="pres">
      <dgm:prSet presAssocID="{C820C997-5775-1D4D-B615-942335D8F154}" presName="root" presStyleCnt="0"/>
      <dgm:spPr/>
    </dgm:pt>
    <dgm:pt modelId="{D4B22C91-84BC-B14D-B12A-35306AE4CA8C}" type="pres">
      <dgm:prSet presAssocID="{C820C997-5775-1D4D-B615-942335D8F154}" presName="rootComposite" presStyleCnt="0"/>
      <dgm:spPr/>
    </dgm:pt>
    <dgm:pt modelId="{6FDB1C52-66B8-EF4F-9FB7-A5C8D3D6C37F}" type="pres">
      <dgm:prSet presAssocID="{C820C997-5775-1D4D-B615-942335D8F154}" presName="rootText" presStyleLbl="node1" presStyleIdx="2" presStyleCnt="4"/>
      <dgm:spPr/>
      <dgm:t>
        <a:bodyPr/>
        <a:lstStyle/>
        <a:p>
          <a:endParaRPr lang="en-US"/>
        </a:p>
      </dgm:t>
    </dgm:pt>
    <dgm:pt modelId="{97A63C3D-DF05-2E49-ADF2-60951A1D1420}" type="pres">
      <dgm:prSet presAssocID="{C820C997-5775-1D4D-B615-942335D8F154}" presName="rootConnector" presStyleLbl="node1" presStyleIdx="2" presStyleCnt="4"/>
      <dgm:spPr/>
      <dgm:t>
        <a:bodyPr/>
        <a:lstStyle/>
        <a:p>
          <a:endParaRPr lang="en-US"/>
        </a:p>
      </dgm:t>
    </dgm:pt>
    <dgm:pt modelId="{8B7CDE3C-846A-BB46-9BB0-FBE85B4B4746}" type="pres">
      <dgm:prSet presAssocID="{C820C997-5775-1D4D-B615-942335D8F154}" presName="childShape" presStyleCnt="0"/>
      <dgm:spPr/>
    </dgm:pt>
    <dgm:pt modelId="{F1386D75-35EA-5D42-9968-3F87FE7AA2CE}" type="pres">
      <dgm:prSet presAssocID="{9FA2F442-938D-5944-9371-4C6772DEDC8B}" presName="Name13" presStyleLbl="parChTrans1D2" presStyleIdx="6" presStyleCnt="13"/>
      <dgm:spPr/>
      <dgm:t>
        <a:bodyPr/>
        <a:lstStyle/>
        <a:p>
          <a:endParaRPr lang="en-US"/>
        </a:p>
      </dgm:t>
    </dgm:pt>
    <dgm:pt modelId="{CDF79683-4896-AE46-8C7E-1E26F3144B7F}" type="pres">
      <dgm:prSet presAssocID="{FAEA5CBB-AE04-B549-AC53-D0181C8E8A08}" presName="childText" presStyleLbl="bgAcc1" presStyleIdx="6" presStyleCnt="13">
        <dgm:presLayoutVars>
          <dgm:bulletEnabled val="1"/>
        </dgm:presLayoutVars>
      </dgm:prSet>
      <dgm:spPr/>
      <dgm:t>
        <a:bodyPr/>
        <a:lstStyle/>
        <a:p>
          <a:endParaRPr lang="en-US"/>
        </a:p>
      </dgm:t>
    </dgm:pt>
    <dgm:pt modelId="{22BDA43B-DDAC-6B48-B529-9D41B158BFE5}" type="pres">
      <dgm:prSet presAssocID="{2548E3A4-CB27-114A-89EA-C80B13E8BB9F}" presName="Name13" presStyleLbl="parChTrans1D2" presStyleIdx="7" presStyleCnt="13"/>
      <dgm:spPr/>
      <dgm:t>
        <a:bodyPr/>
        <a:lstStyle/>
        <a:p>
          <a:endParaRPr lang="en-US"/>
        </a:p>
      </dgm:t>
    </dgm:pt>
    <dgm:pt modelId="{86D2BFCF-6137-6040-B4D7-654F73B11185}" type="pres">
      <dgm:prSet presAssocID="{84F3437F-B600-A644-99F4-6E1DF8387B12}" presName="childText" presStyleLbl="bgAcc1" presStyleIdx="7" presStyleCnt="13">
        <dgm:presLayoutVars>
          <dgm:bulletEnabled val="1"/>
        </dgm:presLayoutVars>
      </dgm:prSet>
      <dgm:spPr/>
      <dgm:t>
        <a:bodyPr/>
        <a:lstStyle/>
        <a:p>
          <a:endParaRPr lang="en-US"/>
        </a:p>
      </dgm:t>
    </dgm:pt>
    <dgm:pt modelId="{FECE01BA-866C-8B4C-8971-A9BDF35383BD}" type="pres">
      <dgm:prSet presAssocID="{E592A506-7658-4B4C-8FED-E3A5A6E38753}" presName="Name13" presStyleLbl="parChTrans1D2" presStyleIdx="8" presStyleCnt="13"/>
      <dgm:spPr/>
      <dgm:t>
        <a:bodyPr/>
        <a:lstStyle/>
        <a:p>
          <a:endParaRPr lang="en-US"/>
        </a:p>
      </dgm:t>
    </dgm:pt>
    <dgm:pt modelId="{69BFFA3F-0AD9-9441-82BC-335A44ED0150}" type="pres">
      <dgm:prSet presAssocID="{2DC69FB4-FE3C-AD43-B145-23EB77E89B08}" presName="childText" presStyleLbl="bgAcc1" presStyleIdx="8" presStyleCnt="13">
        <dgm:presLayoutVars>
          <dgm:bulletEnabled val="1"/>
        </dgm:presLayoutVars>
      </dgm:prSet>
      <dgm:spPr/>
      <dgm:t>
        <a:bodyPr/>
        <a:lstStyle/>
        <a:p>
          <a:endParaRPr lang="en-US"/>
        </a:p>
      </dgm:t>
    </dgm:pt>
    <dgm:pt modelId="{1B2A1DD4-116B-C64D-AB7C-4E334146ACC9}" type="pres">
      <dgm:prSet presAssocID="{4F65C890-6967-5D41-856B-1BAADEDB4B58}" presName="Name13" presStyleLbl="parChTrans1D2" presStyleIdx="9" presStyleCnt="13"/>
      <dgm:spPr/>
      <dgm:t>
        <a:bodyPr/>
        <a:lstStyle/>
        <a:p>
          <a:endParaRPr lang="en-US"/>
        </a:p>
      </dgm:t>
    </dgm:pt>
    <dgm:pt modelId="{F0161445-FBCA-154C-A578-ACEB2B139284}" type="pres">
      <dgm:prSet presAssocID="{29337C8D-4C22-5949-A112-C600430A6B55}" presName="childText" presStyleLbl="bgAcc1" presStyleIdx="9" presStyleCnt="13">
        <dgm:presLayoutVars>
          <dgm:bulletEnabled val="1"/>
        </dgm:presLayoutVars>
      </dgm:prSet>
      <dgm:spPr/>
      <dgm:t>
        <a:bodyPr/>
        <a:lstStyle/>
        <a:p>
          <a:endParaRPr lang="en-US"/>
        </a:p>
      </dgm:t>
    </dgm:pt>
    <dgm:pt modelId="{72F5BBD8-11DF-9646-80C0-53EB1F187006}" type="pres">
      <dgm:prSet presAssocID="{FA6A981E-3070-A34F-947A-EB7ABA68EE11}" presName="root" presStyleCnt="0"/>
      <dgm:spPr/>
    </dgm:pt>
    <dgm:pt modelId="{5C2FD415-52B4-3149-8FE7-A15013E2F92D}" type="pres">
      <dgm:prSet presAssocID="{FA6A981E-3070-A34F-947A-EB7ABA68EE11}" presName="rootComposite" presStyleCnt="0"/>
      <dgm:spPr/>
    </dgm:pt>
    <dgm:pt modelId="{2331A22A-7C8D-C642-BBF8-C12A6CD27989}" type="pres">
      <dgm:prSet presAssocID="{FA6A981E-3070-A34F-947A-EB7ABA68EE11}" presName="rootText" presStyleLbl="node1" presStyleIdx="3" presStyleCnt="4"/>
      <dgm:spPr/>
      <dgm:t>
        <a:bodyPr/>
        <a:lstStyle/>
        <a:p>
          <a:endParaRPr lang="en-US"/>
        </a:p>
      </dgm:t>
    </dgm:pt>
    <dgm:pt modelId="{C6E62521-4D12-004A-A502-A60826E7EBAA}" type="pres">
      <dgm:prSet presAssocID="{FA6A981E-3070-A34F-947A-EB7ABA68EE11}" presName="rootConnector" presStyleLbl="node1" presStyleIdx="3" presStyleCnt="4"/>
      <dgm:spPr/>
      <dgm:t>
        <a:bodyPr/>
        <a:lstStyle/>
        <a:p>
          <a:endParaRPr lang="en-US"/>
        </a:p>
      </dgm:t>
    </dgm:pt>
    <dgm:pt modelId="{CD78D6BF-30BC-7142-9725-B9D1BF666E7B}" type="pres">
      <dgm:prSet presAssocID="{FA6A981E-3070-A34F-947A-EB7ABA68EE11}" presName="childShape" presStyleCnt="0"/>
      <dgm:spPr/>
    </dgm:pt>
    <dgm:pt modelId="{1AC9A5BA-BC67-294C-AC33-A22F6DB38F56}" type="pres">
      <dgm:prSet presAssocID="{F9FEA76A-0448-B543-A07D-BFF42E9992EB}" presName="Name13" presStyleLbl="parChTrans1D2" presStyleIdx="10" presStyleCnt="13"/>
      <dgm:spPr/>
      <dgm:t>
        <a:bodyPr/>
        <a:lstStyle/>
        <a:p>
          <a:endParaRPr lang="en-US"/>
        </a:p>
      </dgm:t>
    </dgm:pt>
    <dgm:pt modelId="{DCB2FCDB-E6D6-904E-A580-4ADB3BF065A6}" type="pres">
      <dgm:prSet presAssocID="{51FEB92C-5C00-4148-B4CE-600BD1896178}" presName="childText" presStyleLbl="bgAcc1" presStyleIdx="10" presStyleCnt="13">
        <dgm:presLayoutVars>
          <dgm:bulletEnabled val="1"/>
        </dgm:presLayoutVars>
      </dgm:prSet>
      <dgm:spPr/>
      <dgm:t>
        <a:bodyPr/>
        <a:lstStyle/>
        <a:p>
          <a:endParaRPr lang="en-US"/>
        </a:p>
      </dgm:t>
    </dgm:pt>
    <dgm:pt modelId="{83B0DAF1-60E4-9045-B9E4-B96C5D869AFD}" type="pres">
      <dgm:prSet presAssocID="{DC0B03C6-28CF-5A4D-B3F8-BB2309151689}" presName="Name13" presStyleLbl="parChTrans1D2" presStyleIdx="11" presStyleCnt="13"/>
      <dgm:spPr/>
      <dgm:t>
        <a:bodyPr/>
        <a:lstStyle/>
        <a:p>
          <a:endParaRPr lang="en-US"/>
        </a:p>
      </dgm:t>
    </dgm:pt>
    <dgm:pt modelId="{366DBA70-8BB4-F34F-8B9B-A2766771CED6}" type="pres">
      <dgm:prSet presAssocID="{9BD8975B-F43D-194D-9595-9DCB15FE0012}" presName="childText" presStyleLbl="bgAcc1" presStyleIdx="11" presStyleCnt="13">
        <dgm:presLayoutVars>
          <dgm:bulletEnabled val="1"/>
        </dgm:presLayoutVars>
      </dgm:prSet>
      <dgm:spPr/>
      <dgm:t>
        <a:bodyPr/>
        <a:lstStyle/>
        <a:p>
          <a:endParaRPr lang="en-US"/>
        </a:p>
      </dgm:t>
    </dgm:pt>
    <dgm:pt modelId="{46F7C217-EAF9-1940-A3AC-6B582F32A3FA}" type="pres">
      <dgm:prSet presAssocID="{AE02444B-5E83-5F41-9956-4BF44137F418}" presName="Name13" presStyleLbl="parChTrans1D2" presStyleIdx="12" presStyleCnt="13"/>
      <dgm:spPr/>
      <dgm:t>
        <a:bodyPr/>
        <a:lstStyle/>
        <a:p>
          <a:endParaRPr lang="en-US"/>
        </a:p>
      </dgm:t>
    </dgm:pt>
    <dgm:pt modelId="{5AF0E7B9-E263-D64F-82B7-2123FE05D917}" type="pres">
      <dgm:prSet presAssocID="{49C10939-F231-2D4D-AC73-F6AEA469EE20}" presName="childText" presStyleLbl="bgAcc1" presStyleIdx="12" presStyleCnt="13">
        <dgm:presLayoutVars>
          <dgm:bulletEnabled val="1"/>
        </dgm:presLayoutVars>
      </dgm:prSet>
      <dgm:spPr/>
      <dgm:t>
        <a:bodyPr/>
        <a:lstStyle/>
        <a:p>
          <a:endParaRPr lang="en-US"/>
        </a:p>
      </dgm:t>
    </dgm:pt>
  </dgm:ptLst>
  <dgm:cxnLst>
    <dgm:cxn modelId="{E3004402-9654-2C48-85C9-9172CECE1A8A}" type="presOf" srcId="{51FEB92C-5C00-4148-B4CE-600BD1896178}" destId="{DCB2FCDB-E6D6-904E-A580-4ADB3BF065A6}" srcOrd="0" destOrd="0" presId="urn:microsoft.com/office/officeart/2005/8/layout/hierarchy3"/>
    <dgm:cxn modelId="{8F40FCFC-C2AD-2941-A184-2841F64D5B69}" type="presOf" srcId="{D7B695A4-8C81-7145-A1F9-297813E20ADC}" destId="{D506F360-FBE7-A546-AC58-035A01472293}" srcOrd="0" destOrd="0" presId="urn:microsoft.com/office/officeart/2005/8/layout/hierarchy3"/>
    <dgm:cxn modelId="{59EFDA7D-2793-1F4C-8888-439DB55D01B5}" type="presOf" srcId="{2548E3A4-CB27-114A-89EA-C80B13E8BB9F}" destId="{22BDA43B-DDAC-6B48-B529-9D41B158BFE5}" srcOrd="0" destOrd="0" presId="urn:microsoft.com/office/officeart/2005/8/layout/hierarchy3"/>
    <dgm:cxn modelId="{794FA295-6434-C24B-89F9-681DD87A4FB7}" srcId="{262243F6-C188-F24D-AB99-C967D9D9E10A}" destId="{AD977A24-11DC-C742-9D49-A6C33F1F91B6}" srcOrd="0" destOrd="0" parTransId="{5ADB2149-FAF2-FD41-9564-36A9AA224EBD}" sibTransId="{75DCBC6C-838A-A242-AF2C-FFA40016B3C6}"/>
    <dgm:cxn modelId="{09F36EE2-F466-2542-8DCA-3ADD5E166BE9}" type="presOf" srcId="{5ADB2149-FAF2-FD41-9564-36A9AA224EBD}" destId="{A69E1617-86CE-4B49-A4F8-B02490186F30}" srcOrd="0" destOrd="0" presId="urn:microsoft.com/office/officeart/2005/8/layout/hierarchy3"/>
    <dgm:cxn modelId="{D8E3A9B4-85B5-3245-9B47-89139C2F414D}" type="presOf" srcId="{F9FEA76A-0448-B543-A07D-BFF42E9992EB}" destId="{1AC9A5BA-BC67-294C-AC33-A22F6DB38F56}" srcOrd="0" destOrd="0" presId="urn:microsoft.com/office/officeart/2005/8/layout/hierarchy3"/>
    <dgm:cxn modelId="{5B04F1DA-AD92-DA4F-A9A8-D06CF9C0F20A}" srcId="{A01E109A-38E4-4D41-9D2B-DA90F9DF2D9D}" destId="{C820C997-5775-1D4D-B615-942335D8F154}" srcOrd="2" destOrd="0" parTransId="{A583C24D-C0BD-2746-95CF-79BD54700144}" sibTransId="{1A2C764F-A4B0-064A-A259-79172E032F1A}"/>
    <dgm:cxn modelId="{4C3CBE3D-0571-354C-B481-A34B1862DBC3}" srcId="{FA6A981E-3070-A34F-947A-EB7ABA68EE11}" destId="{49C10939-F231-2D4D-AC73-F6AEA469EE20}" srcOrd="2" destOrd="0" parTransId="{AE02444B-5E83-5F41-9956-4BF44137F418}" sibTransId="{4A25220D-608E-804F-BC8A-1E008ED485B3}"/>
    <dgm:cxn modelId="{5335185B-5ECA-3146-86FD-D91FB578345B}" type="presOf" srcId="{730A44F1-D164-9041-B049-621F523080BF}" destId="{3D110699-3DBB-5146-A1DC-9DF4CC366F5C}" srcOrd="0" destOrd="0" presId="urn:microsoft.com/office/officeart/2005/8/layout/hierarchy3"/>
    <dgm:cxn modelId="{FA8AD48E-B222-7C42-A108-2A1E12234662}" type="presOf" srcId="{AD977A24-11DC-C742-9D49-A6C33F1F91B6}" destId="{EB5CB965-FFE0-B148-AF27-9EABE58F81E7}" srcOrd="0" destOrd="0" presId="urn:microsoft.com/office/officeart/2005/8/layout/hierarchy3"/>
    <dgm:cxn modelId="{E4B6982D-E2DD-1C47-9835-705BF5BD40AB}" type="presOf" srcId="{249E975A-6248-F040-B0EC-0D217BA5812D}" destId="{195F2E14-05C7-644B-B6BE-707563606306}" srcOrd="0" destOrd="0" presId="urn:microsoft.com/office/officeart/2005/8/layout/hierarchy3"/>
    <dgm:cxn modelId="{88BEBD12-1940-2144-9F28-DE35917B5CD7}" type="presOf" srcId="{84F3437F-B600-A644-99F4-6E1DF8387B12}" destId="{86D2BFCF-6137-6040-B4D7-654F73B11185}" srcOrd="0" destOrd="0" presId="urn:microsoft.com/office/officeart/2005/8/layout/hierarchy3"/>
    <dgm:cxn modelId="{1D028558-4F65-C748-BD53-11A49DC135E9}" type="presOf" srcId="{DE8EFFD2-9C3E-E142-B5BE-3003F9ECCF56}" destId="{11F567F9-0295-3F48-9CFB-A29A07F8ED60}" srcOrd="0" destOrd="0" presId="urn:microsoft.com/office/officeart/2005/8/layout/hierarchy3"/>
    <dgm:cxn modelId="{CACBB24F-BA96-6E47-B781-6175DC476ECF}" srcId="{8A5A9FAA-F984-444B-8BA7-6F42E18237DE}" destId="{249E975A-6248-F040-B0EC-0D217BA5812D}" srcOrd="0" destOrd="0" parTransId="{D7B695A4-8C81-7145-A1F9-297813E20ADC}" sibTransId="{B21CA502-2196-FC49-B024-49C7EF69C567}"/>
    <dgm:cxn modelId="{297B302E-6F9F-EB4F-9A92-0AA9EBEB1ABC}" srcId="{A01E109A-38E4-4D41-9D2B-DA90F9DF2D9D}" destId="{262243F6-C188-F24D-AB99-C967D9D9E10A}" srcOrd="1" destOrd="0" parTransId="{ED03BC8E-07B6-6543-B0D2-36E92AC82D5A}" sibTransId="{F118ACA0-1276-4741-A2FD-9E27BEFCD4DB}"/>
    <dgm:cxn modelId="{CDA58620-49BE-0D4D-AF1D-9C657B392456}" type="presOf" srcId="{E592A506-7658-4B4C-8FED-E3A5A6E38753}" destId="{FECE01BA-866C-8B4C-8971-A9BDF35383BD}" srcOrd="0" destOrd="0" presId="urn:microsoft.com/office/officeart/2005/8/layout/hierarchy3"/>
    <dgm:cxn modelId="{CC37A9E7-2DC1-5A4A-AE04-F1D4CB9BFA82}" type="presOf" srcId="{7F091602-B494-2A49-A04D-FD0AC9D0086B}" destId="{790BEB0E-6B5B-BE40-A3A9-EE69F83027B8}" srcOrd="0" destOrd="0" presId="urn:microsoft.com/office/officeart/2005/8/layout/hierarchy3"/>
    <dgm:cxn modelId="{4D2632F8-6FE0-8F46-9CF9-B331BF5CDB6D}" srcId="{C820C997-5775-1D4D-B615-942335D8F154}" destId="{2DC69FB4-FE3C-AD43-B145-23EB77E89B08}" srcOrd="2" destOrd="0" parTransId="{E592A506-7658-4B4C-8FED-E3A5A6E38753}" sibTransId="{F8BBE253-0172-B84A-83BB-383ED67C14CE}"/>
    <dgm:cxn modelId="{C6509B97-1744-8B45-80BA-74097A215472}" type="presOf" srcId="{AE02444B-5E83-5F41-9956-4BF44137F418}" destId="{46F7C217-EAF9-1940-A3AC-6B582F32A3FA}" srcOrd="0" destOrd="0" presId="urn:microsoft.com/office/officeart/2005/8/layout/hierarchy3"/>
    <dgm:cxn modelId="{B40E5301-9BA8-FF47-AD4D-AD1404AD6B9D}" type="presOf" srcId="{2C6FA2B9-6188-7041-8EEB-DFFE828A61C2}" destId="{29C59D61-C26A-AA40-8EA4-D9F10DB3FA4C}" srcOrd="0" destOrd="0" presId="urn:microsoft.com/office/officeart/2005/8/layout/hierarchy3"/>
    <dgm:cxn modelId="{28F4AB10-5324-3C4A-9297-8947DEB91F3C}" srcId="{262243F6-C188-F24D-AB99-C967D9D9E10A}" destId="{DE8EFFD2-9C3E-E142-B5BE-3003F9ECCF56}" srcOrd="1" destOrd="0" parTransId="{0B65D78F-D56C-BD40-A9B0-59F402830A7C}" sibTransId="{32C610E4-C72E-124F-B694-8DE0CE7D00DE}"/>
    <dgm:cxn modelId="{16B95E9E-B55C-6649-A4FA-D7DDFC3CA278}" srcId="{262243F6-C188-F24D-AB99-C967D9D9E10A}" destId="{4EE020A8-A35E-F943-8D39-B335825AE9FF}" srcOrd="2" destOrd="0" parTransId="{2C6FA2B9-6188-7041-8EEB-DFFE828A61C2}" sibTransId="{5A49EC81-E953-1442-9FED-4A0A4FA31D72}"/>
    <dgm:cxn modelId="{052E6DA5-E4C5-7841-94F6-8437BB3D697C}" type="presOf" srcId="{4F65C890-6967-5D41-856B-1BAADEDB4B58}" destId="{1B2A1DD4-116B-C64D-AB7C-4E334146ACC9}" srcOrd="0" destOrd="0" presId="urn:microsoft.com/office/officeart/2005/8/layout/hierarchy3"/>
    <dgm:cxn modelId="{66CD094A-B89D-044A-96E7-BEEAD96544CE}" srcId="{A01E109A-38E4-4D41-9D2B-DA90F9DF2D9D}" destId="{FA6A981E-3070-A34F-947A-EB7ABA68EE11}" srcOrd="3" destOrd="0" parTransId="{5F7AF8B1-9982-594E-8029-EC2EEDBC8594}" sibTransId="{7E71C80E-E9E3-F749-9498-B99251E355D5}"/>
    <dgm:cxn modelId="{23130026-2F15-BE43-98CD-CC30D4600946}" type="presOf" srcId="{A01E109A-38E4-4D41-9D2B-DA90F9DF2D9D}" destId="{1311F7BE-D404-D349-BB42-D06F815CB3A0}" srcOrd="0" destOrd="0" presId="urn:microsoft.com/office/officeart/2005/8/layout/hierarchy3"/>
    <dgm:cxn modelId="{786B7B78-C154-1442-8D88-039D335632A4}" type="presOf" srcId="{8A5A9FAA-F984-444B-8BA7-6F42E18237DE}" destId="{E831056C-9A48-964E-B68D-5061B30A0B2E}" srcOrd="1" destOrd="0" presId="urn:microsoft.com/office/officeart/2005/8/layout/hierarchy3"/>
    <dgm:cxn modelId="{87D43DF5-D96F-3747-BA2E-B0C77F59B3E0}" srcId="{C820C997-5775-1D4D-B615-942335D8F154}" destId="{FAEA5CBB-AE04-B549-AC53-D0181C8E8A08}" srcOrd="0" destOrd="0" parTransId="{9FA2F442-938D-5944-9371-4C6772DEDC8B}" sibTransId="{CEC13FC5-968C-3B44-8BA2-0F6AFB7FD97B}"/>
    <dgm:cxn modelId="{D093AF0F-B3C7-3341-840E-9F4C0D0DAE1D}" type="presOf" srcId="{0B65D78F-D56C-BD40-A9B0-59F402830A7C}" destId="{8AF6E76E-68BB-264D-826E-AEBB39267524}" srcOrd="0" destOrd="0" presId="urn:microsoft.com/office/officeart/2005/8/layout/hierarchy3"/>
    <dgm:cxn modelId="{E9A4B155-1DD3-B046-BA8F-27FA9ECD306F}" srcId="{A01E109A-38E4-4D41-9D2B-DA90F9DF2D9D}" destId="{8A5A9FAA-F984-444B-8BA7-6F42E18237DE}" srcOrd="0" destOrd="0" parTransId="{701CB208-7D27-BF42-8900-EF0CB3D9F6A6}" sibTransId="{9EC8D73D-6532-3D4F-8298-19218992382F}"/>
    <dgm:cxn modelId="{5A88B560-DB4E-5246-AF8C-01DB0C83F26B}" type="presOf" srcId="{262243F6-C188-F24D-AB99-C967D9D9E10A}" destId="{9797C1B8-553B-7B41-931F-7E110BE99EAA}" srcOrd="0" destOrd="0" presId="urn:microsoft.com/office/officeart/2005/8/layout/hierarchy3"/>
    <dgm:cxn modelId="{6B703F2C-3A56-074B-9030-D139F7046D96}" srcId="{FA6A981E-3070-A34F-947A-EB7ABA68EE11}" destId="{9BD8975B-F43D-194D-9595-9DCB15FE0012}" srcOrd="1" destOrd="0" parTransId="{DC0B03C6-28CF-5A4D-B3F8-BB2309151689}" sibTransId="{4044DD32-0884-5642-A684-DDBF3DACF352}"/>
    <dgm:cxn modelId="{70EFB3A1-1BB5-6C4B-8AB4-20E379A1653E}" type="presOf" srcId="{8A5A9FAA-F984-444B-8BA7-6F42E18237DE}" destId="{A31D7AAC-FC8E-004F-B865-F0253AEE1155}" srcOrd="0" destOrd="0" presId="urn:microsoft.com/office/officeart/2005/8/layout/hierarchy3"/>
    <dgm:cxn modelId="{7350C190-74A2-144C-B9A6-D5E10387C400}" type="presOf" srcId="{4EE020A8-A35E-F943-8D39-B335825AE9FF}" destId="{B9A2AEBA-8DB5-A741-9AFA-831FB972D460}" srcOrd="0" destOrd="0" presId="urn:microsoft.com/office/officeart/2005/8/layout/hierarchy3"/>
    <dgm:cxn modelId="{C8607F48-060A-764F-84DA-45D6F1C538F9}" srcId="{C820C997-5775-1D4D-B615-942335D8F154}" destId="{84F3437F-B600-A644-99F4-6E1DF8387B12}" srcOrd="1" destOrd="0" parTransId="{2548E3A4-CB27-114A-89EA-C80B13E8BB9F}" sibTransId="{FA46A5F8-BBDC-664B-9AD6-2E1735900F55}"/>
    <dgm:cxn modelId="{E4BC89E1-E7F4-374D-B94C-68F2BD26FFAD}" type="presOf" srcId="{9FA2F442-938D-5944-9371-4C6772DEDC8B}" destId="{F1386D75-35EA-5D42-9968-3F87FE7AA2CE}" srcOrd="0" destOrd="0" presId="urn:microsoft.com/office/officeart/2005/8/layout/hierarchy3"/>
    <dgm:cxn modelId="{83624726-8043-BF45-8AC4-BDA498110BC4}" type="presOf" srcId="{9BD8975B-F43D-194D-9595-9DCB15FE0012}" destId="{366DBA70-8BB4-F34F-8B9B-A2766771CED6}" srcOrd="0" destOrd="0" presId="urn:microsoft.com/office/officeart/2005/8/layout/hierarchy3"/>
    <dgm:cxn modelId="{60026084-DFE2-9745-8BFE-9A72269C3CB1}" type="presOf" srcId="{262243F6-C188-F24D-AB99-C967D9D9E10A}" destId="{A22B84D8-03AB-CA45-90C5-01047C820E69}" srcOrd="1" destOrd="0" presId="urn:microsoft.com/office/officeart/2005/8/layout/hierarchy3"/>
    <dgm:cxn modelId="{496CF2C5-FFEA-C646-B06D-A62E4CE8B4B8}" type="presOf" srcId="{CB0A248A-E086-8F4B-A63C-250EFB5A7DBB}" destId="{0E6FC7EB-80AA-AC4F-92E0-0E78041CDE6D}" srcOrd="0" destOrd="0" presId="urn:microsoft.com/office/officeart/2005/8/layout/hierarchy3"/>
    <dgm:cxn modelId="{2DA9E234-B320-204F-B637-507BB9161C22}" srcId="{C820C997-5775-1D4D-B615-942335D8F154}" destId="{29337C8D-4C22-5949-A112-C600430A6B55}" srcOrd="3" destOrd="0" parTransId="{4F65C890-6967-5D41-856B-1BAADEDB4B58}" sibTransId="{DB232A88-B0FC-5B4D-9FFC-B80C06AA875C}"/>
    <dgm:cxn modelId="{CBECFDA5-18C8-9943-8859-DD62EBDF7B7F}" srcId="{8A5A9FAA-F984-444B-8BA7-6F42E18237DE}" destId="{D8989F21-0B24-DD47-AF8B-351C1027F72B}" srcOrd="1" destOrd="0" parTransId="{CB0A248A-E086-8F4B-A63C-250EFB5A7DBB}" sibTransId="{FE09924D-9CFE-CA42-B634-EB596A8838BE}"/>
    <dgm:cxn modelId="{2B175F00-84E5-4D45-981D-B4AE67E1E7F4}" srcId="{8A5A9FAA-F984-444B-8BA7-6F42E18237DE}" destId="{730A44F1-D164-9041-B049-621F523080BF}" srcOrd="2" destOrd="0" parTransId="{7F091602-B494-2A49-A04D-FD0AC9D0086B}" sibTransId="{D9080A72-DA8D-1F4A-9B0A-737131935B49}"/>
    <dgm:cxn modelId="{55F4957E-74FE-EA43-AB54-BA206FCF0C1B}" type="presOf" srcId="{FAEA5CBB-AE04-B549-AC53-D0181C8E8A08}" destId="{CDF79683-4896-AE46-8C7E-1E26F3144B7F}" srcOrd="0" destOrd="0" presId="urn:microsoft.com/office/officeart/2005/8/layout/hierarchy3"/>
    <dgm:cxn modelId="{627BDE90-E896-184A-8E74-1050505247DC}" type="presOf" srcId="{DC0B03C6-28CF-5A4D-B3F8-BB2309151689}" destId="{83B0DAF1-60E4-9045-B9E4-B96C5D869AFD}" srcOrd="0" destOrd="0" presId="urn:microsoft.com/office/officeart/2005/8/layout/hierarchy3"/>
    <dgm:cxn modelId="{07CC2A24-EE94-0B44-9D25-AEB149A7C34D}" type="presOf" srcId="{C820C997-5775-1D4D-B615-942335D8F154}" destId="{97A63C3D-DF05-2E49-ADF2-60951A1D1420}" srcOrd="1" destOrd="0" presId="urn:microsoft.com/office/officeart/2005/8/layout/hierarchy3"/>
    <dgm:cxn modelId="{ED72D179-00B3-DC43-845E-CEF7562AF714}" type="presOf" srcId="{FA6A981E-3070-A34F-947A-EB7ABA68EE11}" destId="{C6E62521-4D12-004A-A502-A60826E7EBAA}" srcOrd="1" destOrd="0" presId="urn:microsoft.com/office/officeart/2005/8/layout/hierarchy3"/>
    <dgm:cxn modelId="{B03E3F1A-CB33-DD40-8573-6D80E8765A71}" srcId="{FA6A981E-3070-A34F-947A-EB7ABA68EE11}" destId="{51FEB92C-5C00-4148-B4CE-600BD1896178}" srcOrd="0" destOrd="0" parTransId="{F9FEA76A-0448-B543-A07D-BFF42E9992EB}" sibTransId="{FFF0B65F-CD9A-6648-BBD9-4405952DABF1}"/>
    <dgm:cxn modelId="{7F2C4258-B909-FE4E-AEA3-C27C912FAA46}" type="presOf" srcId="{FA6A981E-3070-A34F-947A-EB7ABA68EE11}" destId="{2331A22A-7C8D-C642-BBF8-C12A6CD27989}" srcOrd="0" destOrd="0" presId="urn:microsoft.com/office/officeart/2005/8/layout/hierarchy3"/>
    <dgm:cxn modelId="{D2A93954-A25A-0447-8637-37532864A64C}" type="presOf" srcId="{D8989F21-0B24-DD47-AF8B-351C1027F72B}" destId="{5F4B137F-2E04-C242-AEBD-63382F5DADFC}" srcOrd="0" destOrd="0" presId="urn:microsoft.com/office/officeart/2005/8/layout/hierarchy3"/>
    <dgm:cxn modelId="{22071553-C3A1-FE4E-B419-13C85BB0DEC0}" type="presOf" srcId="{29337C8D-4C22-5949-A112-C600430A6B55}" destId="{F0161445-FBCA-154C-A578-ACEB2B139284}" srcOrd="0" destOrd="0" presId="urn:microsoft.com/office/officeart/2005/8/layout/hierarchy3"/>
    <dgm:cxn modelId="{56A2CFEB-7A36-1144-A4B2-B986781C3238}" type="presOf" srcId="{C820C997-5775-1D4D-B615-942335D8F154}" destId="{6FDB1C52-66B8-EF4F-9FB7-A5C8D3D6C37F}" srcOrd="0" destOrd="0" presId="urn:microsoft.com/office/officeart/2005/8/layout/hierarchy3"/>
    <dgm:cxn modelId="{57BF55B1-F63D-2043-82B7-915B75760267}" type="presOf" srcId="{2DC69FB4-FE3C-AD43-B145-23EB77E89B08}" destId="{69BFFA3F-0AD9-9441-82BC-335A44ED0150}" srcOrd="0" destOrd="0" presId="urn:microsoft.com/office/officeart/2005/8/layout/hierarchy3"/>
    <dgm:cxn modelId="{E40F42F0-3170-A04E-B56D-19CBCE560B0D}" type="presOf" srcId="{49C10939-F231-2D4D-AC73-F6AEA469EE20}" destId="{5AF0E7B9-E263-D64F-82B7-2123FE05D917}" srcOrd="0" destOrd="0" presId="urn:microsoft.com/office/officeart/2005/8/layout/hierarchy3"/>
    <dgm:cxn modelId="{A244E13B-DE56-A142-9D4C-26B7A109DE9B}" type="presParOf" srcId="{1311F7BE-D404-D349-BB42-D06F815CB3A0}" destId="{65B303EF-CF3A-0A47-BD65-066E7387980C}" srcOrd="0" destOrd="0" presId="urn:microsoft.com/office/officeart/2005/8/layout/hierarchy3"/>
    <dgm:cxn modelId="{C1F3BBE0-CB67-F445-ADCC-115FF8B924C0}" type="presParOf" srcId="{65B303EF-CF3A-0A47-BD65-066E7387980C}" destId="{C88AF388-E42F-5E49-89BA-17D87E548B2F}" srcOrd="0" destOrd="0" presId="urn:microsoft.com/office/officeart/2005/8/layout/hierarchy3"/>
    <dgm:cxn modelId="{3AD2E9E0-35FE-E44F-9AF8-D0AF647C8F4A}" type="presParOf" srcId="{C88AF388-E42F-5E49-89BA-17D87E548B2F}" destId="{A31D7AAC-FC8E-004F-B865-F0253AEE1155}" srcOrd="0" destOrd="0" presId="urn:microsoft.com/office/officeart/2005/8/layout/hierarchy3"/>
    <dgm:cxn modelId="{CEA288F4-9ACD-6346-A5CF-43AF371FA7D1}" type="presParOf" srcId="{C88AF388-E42F-5E49-89BA-17D87E548B2F}" destId="{E831056C-9A48-964E-B68D-5061B30A0B2E}" srcOrd="1" destOrd="0" presId="urn:microsoft.com/office/officeart/2005/8/layout/hierarchy3"/>
    <dgm:cxn modelId="{38468A20-95E0-9F49-8440-C91878320ACF}" type="presParOf" srcId="{65B303EF-CF3A-0A47-BD65-066E7387980C}" destId="{B6BE7F2D-0741-DC4A-883B-CE2C4C1343A1}" srcOrd="1" destOrd="0" presId="urn:microsoft.com/office/officeart/2005/8/layout/hierarchy3"/>
    <dgm:cxn modelId="{4D9DCF9A-18BF-F040-8A62-C6746D0094D8}" type="presParOf" srcId="{B6BE7F2D-0741-DC4A-883B-CE2C4C1343A1}" destId="{D506F360-FBE7-A546-AC58-035A01472293}" srcOrd="0" destOrd="0" presId="urn:microsoft.com/office/officeart/2005/8/layout/hierarchy3"/>
    <dgm:cxn modelId="{B9BC3E22-1E66-B843-BA48-480A3630743D}" type="presParOf" srcId="{B6BE7F2D-0741-DC4A-883B-CE2C4C1343A1}" destId="{195F2E14-05C7-644B-B6BE-707563606306}" srcOrd="1" destOrd="0" presId="urn:microsoft.com/office/officeart/2005/8/layout/hierarchy3"/>
    <dgm:cxn modelId="{A24284CF-42AE-0B49-B5D2-389A70424B2D}" type="presParOf" srcId="{B6BE7F2D-0741-DC4A-883B-CE2C4C1343A1}" destId="{0E6FC7EB-80AA-AC4F-92E0-0E78041CDE6D}" srcOrd="2" destOrd="0" presId="urn:microsoft.com/office/officeart/2005/8/layout/hierarchy3"/>
    <dgm:cxn modelId="{13B82D19-85A0-2A4C-A1DB-D4867AD301A0}" type="presParOf" srcId="{B6BE7F2D-0741-DC4A-883B-CE2C4C1343A1}" destId="{5F4B137F-2E04-C242-AEBD-63382F5DADFC}" srcOrd="3" destOrd="0" presId="urn:microsoft.com/office/officeart/2005/8/layout/hierarchy3"/>
    <dgm:cxn modelId="{56E07565-0F92-7745-9B90-1C082B8C7484}" type="presParOf" srcId="{B6BE7F2D-0741-DC4A-883B-CE2C4C1343A1}" destId="{790BEB0E-6B5B-BE40-A3A9-EE69F83027B8}" srcOrd="4" destOrd="0" presId="urn:microsoft.com/office/officeart/2005/8/layout/hierarchy3"/>
    <dgm:cxn modelId="{53BBDFA3-54E6-9D40-A9E4-5750A89772D0}" type="presParOf" srcId="{B6BE7F2D-0741-DC4A-883B-CE2C4C1343A1}" destId="{3D110699-3DBB-5146-A1DC-9DF4CC366F5C}" srcOrd="5" destOrd="0" presId="urn:microsoft.com/office/officeart/2005/8/layout/hierarchy3"/>
    <dgm:cxn modelId="{C4312315-27E1-8849-B0F5-AA00688B255F}" type="presParOf" srcId="{1311F7BE-D404-D349-BB42-D06F815CB3A0}" destId="{4A872E52-54F5-1A43-85FC-DCE645AB9B6F}" srcOrd="1" destOrd="0" presId="urn:microsoft.com/office/officeart/2005/8/layout/hierarchy3"/>
    <dgm:cxn modelId="{E3EC5CB7-9CB2-E547-8439-9465CD42B513}" type="presParOf" srcId="{4A872E52-54F5-1A43-85FC-DCE645AB9B6F}" destId="{294828B9-5D8A-374C-B55B-597E28DCB701}" srcOrd="0" destOrd="0" presId="urn:microsoft.com/office/officeart/2005/8/layout/hierarchy3"/>
    <dgm:cxn modelId="{0A53D5C3-2E73-E342-A58E-2BB0DA8BE16B}" type="presParOf" srcId="{294828B9-5D8A-374C-B55B-597E28DCB701}" destId="{9797C1B8-553B-7B41-931F-7E110BE99EAA}" srcOrd="0" destOrd="0" presId="urn:microsoft.com/office/officeart/2005/8/layout/hierarchy3"/>
    <dgm:cxn modelId="{3B3204D0-73EA-0A40-A2B0-1CFF7A5CBF48}" type="presParOf" srcId="{294828B9-5D8A-374C-B55B-597E28DCB701}" destId="{A22B84D8-03AB-CA45-90C5-01047C820E69}" srcOrd="1" destOrd="0" presId="urn:microsoft.com/office/officeart/2005/8/layout/hierarchy3"/>
    <dgm:cxn modelId="{CCF4E23A-B1A1-9844-8249-FE707521B391}" type="presParOf" srcId="{4A872E52-54F5-1A43-85FC-DCE645AB9B6F}" destId="{A005FEA5-2DB2-F643-8FB0-5B8DF56790A3}" srcOrd="1" destOrd="0" presId="urn:microsoft.com/office/officeart/2005/8/layout/hierarchy3"/>
    <dgm:cxn modelId="{0E487DC7-CACD-FC4F-8AB0-E1ADFF0A53D3}" type="presParOf" srcId="{A005FEA5-2DB2-F643-8FB0-5B8DF56790A3}" destId="{A69E1617-86CE-4B49-A4F8-B02490186F30}" srcOrd="0" destOrd="0" presId="urn:microsoft.com/office/officeart/2005/8/layout/hierarchy3"/>
    <dgm:cxn modelId="{F890B6A6-F4CE-814B-958A-CE969A1A34F9}" type="presParOf" srcId="{A005FEA5-2DB2-F643-8FB0-5B8DF56790A3}" destId="{EB5CB965-FFE0-B148-AF27-9EABE58F81E7}" srcOrd="1" destOrd="0" presId="urn:microsoft.com/office/officeart/2005/8/layout/hierarchy3"/>
    <dgm:cxn modelId="{A2D34FD3-5E82-6A4E-8208-9A0480AAAA5B}" type="presParOf" srcId="{A005FEA5-2DB2-F643-8FB0-5B8DF56790A3}" destId="{8AF6E76E-68BB-264D-826E-AEBB39267524}" srcOrd="2" destOrd="0" presId="urn:microsoft.com/office/officeart/2005/8/layout/hierarchy3"/>
    <dgm:cxn modelId="{37DD2730-64AE-1243-AE2E-DA0A03BBC616}" type="presParOf" srcId="{A005FEA5-2DB2-F643-8FB0-5B8DF56790A3}" destId="{11F567F9-0295-3F48-9CFB-A29A07F8ED60}" srcOrd="3" destOrd="0" presId="urn:microsoft.com/office/officeart/2005/8/layout/hierarchy3"/>
    <dgm:cxn modelId="{E3EBAE07-335E-E248-840B-BD1063D7F847}" type="presParOf" srcId="{A005FEA5-2DB2-F643-8FB0-5B8DF56790A3}" destId="{29C59D61-C26A-AA40-8EA4-D9F10DB3FA4C}" srcOrd="4" destOrd="0" presId="urn:microsoft.com/office/officeart/2005/8/layout/hierarchy3"/>
    <dgm:cxn modelId="{FBF45FAA-D31A-7147-93BF-28B9FE7F293A}" type="presParOf" srcId="{A005FEA5-2DB2-F643-8FB0-5B8DF56790A3}" destId="{B9A2AEBA-8DB5-A741-9AFA-831FB972D460}" srcOrd="5" destOrd="0" presId="urn:microsoft.com/office/officeart/2005/8/layout/hierarchy3"/>
    <dgm:cxn modelId="{3B059441-52F1-7F4E-A9A3-69AD2A3AD535}" type="presParOf" srcId="{1311F7BE-D404-D349-BB42-D06F815CB3A0}" destId="{4C0FBB09-7455-AD4B-A250-A227E5BE8914}" srcOrd="2" destOrd="0" presId="urn:microsoft.com/office/officeart/2005/8/layout/hierarchy3"/>
    <dgm:cxn modelId="{D0B50406-09B4-8C43-AA6C-DDCCBB3A1301}" type="presParOf" srcId="{4C0FBB09-7455-AD4B-A250-A227E5BE8914}" destId="{D4B22C91-84BC-B14D-B12A-35306AE4CA8C}" srcOrd="0" destOrd="0" presId="urn:microsoft.com/office/officeart/2005/8/layout/hierarchy3"/>
    <dgm:cxn modelId="{1B5F4E87-9E90-AA41-89F8-A81F81885C20}" type="presParOf" srcId="{D4B22C91-84BC-B14D-B12A-35306AE4CA8C}" destId="{6FDB1C52-66B8-EF4F-9FB7-A5C8D3D6C37F}" srcOrd="0" destOrd="0" presId="urn:microsoft.com/office/officeart/2005/8/layout/hierarchy3"/>
    <dgm:cxn modelId="{7DED7964-2FD1-0E45-B8E4-879FFE79A341}" type="presParOf" srcId="{D4B22C91-84BC-B14D-B12A-35306AE4CA8C}" destId="{97A63C3D-DF05-2E49-ADF2-60951A1D1420}" srcOrd="1" destOrd="0" presId="urn:microsoft.com/office/officeart/2005/8/layout/hierarchy3"/>
    <dgm:cxn modelId="{B37354F3-352A-344E-A639-172A417FB449}" type="presParOf" srcId="{4C0FBB09-7455-AD4B-A250-A227E5BE8914}" destId="{8B7CDE3C-846A-BB46-9BB0-FBE85B4B4746}" srcOrd="1" destOrd="0" presId="urn:microsoft.com/office/officeart/2005/8/layout/hierarchy3"/>
    <dgm:cxn modelId="{6E1D7436-2657-4C46-94FA-8A7B8279D30C}" type="presParOf" srcId="{8B7CDE3C-846A-BB46-9BB0-FBE85B4B4746}" destId="{F1386D75-35EA-5D42-9968-3F87FE7AA2CE}" srcOrd="0" destOrd="0" presId="urn:microsoft.com/office/officeart/2005/8/layout/hierarchy3"/>
    <dgm:cxn modelId="{02558F8B-F288-234B-B269-92F31FC9721F}" type="presParOf" srcId="{8B7CDE3C-846A-BB46-9BB0-FBE85B4B4746}" destId="{CDF79683-4896-AE46-8C7E-1E26F3144B7F}" srcOrd="1" destOrd="0" presId="urn:microsoft.com/office/officeart/2005/8/layout/hierarchy3"/>
    <dgm:cxn modelId="{37B300CD-0F03-1146-9E23-3F21D25F70CA}" type="presParOf" srcId="{8B7CDE3C-846A-BB46-9BB0-FBE85B4B4746}" destId="{22BDA43B-DDAC-6B48-B529-9D41B158BFE5}" srcOrd="2" destOrd="0" presId="urn:microsoft.com/office/officeart/2005/8/layout/hierarchy3"/>
    <dgm:cxn modelId="{2C7F7FB9-1CB3-4047-BAFE-8E05D20FA0F9}" type="presParOf" srcId="{8B7CDE3C-846A-BB46-9BB0-FBE85B4B4746}" destId="{86D2BFCF-6137-6040-B4D7-654F73B11185}" srcOrd="3" destOrd="0" presId="urn:microsoft.com/office/officeart/2005/8/layout/hierarchy3"/>
    <dgm:cxn modelId="{CE8A7936-B535-8540-A7F1-AAB743D1CD4E}" type="presParOf" srcId="{8B7CDE3C-846A-BB46-9BB0-FBE85B4B4746}" destId="{FECE01BA-866C-8B4C-8971-A9BDF35383BD}" srcOrd="4" destOrd="0" presId="urn:microsoft.com/office/officeart/2005/8/layout/hierarchy3"/>
    <dgm:cxn modelId="{BC7EF1E6-4E7B-2C4D-ADC4-8DCD36593925}" type="presParOf" srcId="{8B7CDE3C-846A-BB46-9BB0-FBE85B4B4746}" destId="{69BFFA3F-0AD9-9441-82BC-335A44ED0150}" srcOrd="5" destOrd="0" presId="urn:microsoft.com/office/officeart/2005/8/layout/hierarchy3"/>
    <dgm:cxn modelId="{8BB4C528-9F06-D54F-A9C4-1C8917AE33D0}" type="presParOf" srcId="{8B7CDE3C-846A-BB46-9BB0-FBE85B4B4746}" destId="{1B2A1DD4-116B-C64D-AB7C-4E334146ACC9}" srcOrd="6" destOrd="0" presId="urn:microsoft.com/office/officeart/2005/8/layout/hierarchy3"/>
    <dgm:cxn modelId="{378E466B-9C09-B746-B956-00C334190E20}" type="presParOf" srcId="{8B7CDE3C-846A-BB46-9BB0-FBE85B4B4746}" destId="{F0161445-FBCA-154C-A578-ACEB2B139284}" srcOrd="7" destOrd="0" presId="urn:microsoft.com/office/officeart/2005/8/layout/hierarchy3"/>
    <dgm:cxn modelId="{59ED2C2E-3CD0-C144-97D1-1FB83F4F797C}" type="presParOf" srcId="{1311F7BE-D404-D349-BB42-D06F815CB3A0}" destId="{72F5BBD8-11DF-9646-80C0-53EB1F187006}" srcOrd="3" destOrd="0" presId="urn:microsoft.com/office/officeart/2005/8/layout/hierarchy3"/>
    <dgm:cxn modelId="{633758A3-FA1B-7347-9C03-FB08998322F7}" type="presParOf" srcId="{72F5BBD8-11DF-9646-80C0-53EB1F187006}" destId="{5C2FD415-52B4-3149-8FE7-A15013E2F92D}" srcOrd="0" destOrd="0" presId="urn:microsoft.com/office/officeart/2005/8/layout/hierarchy3"/>
    <dgm:cxn modelId="{F1B1703F-0E0E-2741-A6E7-57879A27A7EF}" type="presParOf" srcId="{5C2FD415-52B4-3149-8FE7-A15013E2F92D}" destId="{2331A22A-7C8D-C642-BBF8-C12A6CD27989}" srcOrd="0" destOrd="0" presId="urn:microsoft.com/office/officeart/2005/8/layout/hierarchy3"/>
    <dgm:cxn modelId="{96077E9E-DD1D-514D-8541-8E6AF623BA26}" type="presParOf" srcId="{5C2FD415-52B4-3149-8FE7-A15013E2F92D}" destId="{C6E62521-4D12-004A-A502-A60826E7EBAA}" srcOrd="1" destOrd="0" presId="urn:microsoft.com/office/officeart/2005/8/layout/hierarchy3"/>
    <dgm:cxn modelId="{42220094-0109-B940-A5F3-83039E05B6BC}" type="presParOf" srcId="{72F5BBD8-11DF-9646-80C0-53EB1F187006}" destId="{CD78D6BF-30BC-7142-9725-B9D1BF666E7B}" srcOrd="1" destOrd="0" presId="urn:microsoft.com/office/officeart/2005/8/layout/hierarchy3"/>
    <dgm:cxn modelId="{300488FE-0A96-8247-901D-B652255C48B6}" type="presParOf" srcId="{CD78D6BF-30BC-7142-9725-B9D1BF666E7B}" destId="{1AC9A5BA-BC67-294C-AC33-A22F6DB38F56}" srcOrd="0" destOrd="0" presId="urn:microsoft.com/office/officeart/2005/8/layout/hierarchy3"/>
    <dgm:cxn modelId="{1180D178-81C2-A745-89C2-7B5C52C83758}" type="presParOf" srcId="{CD78D6BF-30BC-7142-9725-B9D1BF666E7B}" destId="{DCB2FCDB-E6D6-904E-A580-4ADB3BF065A6}" srcOrd="1" destOrd="0" presId="urn:microsoft.com/office/officeart/2005/8/layout/hierarchy3"/>
    <dgm:cxn modelId="{23E3772F-335C-E348-B6FA-23F6272CC2FE}" type="presParOf" srcId="{CD78D6BF-30BC-7142-9725-B9D1BF666E7B}" destId="{83B0DAF1-60E4-9045-B9E4-B96C5D869AFD}" srcOrd="2" destOrd="0" presId="urn:microsoft.com/office/officeart/2005/8/layout/hierarchy3"/>
    <dgm:cxn modelId="{1BA70815-90DE-4A48-B8D4-8C2EAE80D34F}" type="presParOf" srcId="{CD78D6BF-30BC-7142-9725-B9D1BF666E7B}" destId="{366DBA70-8BB4-F34F-8B9B-A2766771CED6}" srcOrd="3" destOrd="0" presId="urn:microsoft.com/office/officeart/2005/8/layout/hierarchy3"/>
    <dgm:cxn modelId="{43BD1723-A3C0-6D44-9BE9-70651310650B}" type="presParOf" srcId="{CD78D6BF-30BC-7142-9725-B9D1BF666E7B}" destId="{46F7C217-EAF9-1940-A3AC-6B582F32A3FA}" srcOrd="4" destOrd="0" presId="urn:microsoft.com/office/officeart/2005/8/layout/hierarchy3"/>
    <dgm:cxn modelId="{9B2CB2E1-B5B4-3045-AE3A-89B69030B120}" type="presParOf" srcId="{CD78D6BF-30BC-7142-9725-B9D1BF666E7B}" destId="{5AF0E7B9-E263-D64F-82B7-2123FE05D917}"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345D47-8D5E-EF4F-9ED8-936890EC94B5}"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A41D35A3-B306-0247-9C90-FE2FD338F566}">
      <dgm:prSet/>
      <dgm:spPr>
        <a:solidFill>
          <a:schemeClr val="accent3"/>
        </a:solidFill>
        <a:ln>
          <a:solidFill>
            <a:schemeClr val="accent3"/>
          </a:solidFill>
        </a:ln>
      </dgm:spPr>
      <dgm:t>
        <a:bodyPr/>
        <a:lstStyle/>
        <a:p>
          <a:pPr rtl="0"/>
          <a:r>
            <a:rPr lang="en-US" dirty="0" smtClean="0"/>
            <a:t>The two most important characteristics of memory</a:t>
          </a:r>
          <a:endParaRPr lang="en-US" dirty="0"/>
        </a:p>
      </dgm:t>
    </dgm:pt>
    <dgm:pt modelId="{D1BE60B8-0963-4F46-B025-69563C2B04F0}" type="parTrans" cxnId="{67D9566B-B9BA-8649-AB7A-40E6060CBA2C}">
      <dgm:prSet/>
      <dgm:spPr/>
      <dgm:t>
        <a:bodyPr/>
        <a:lstStyle/>
        <a:p>
          <a:endParaRPr lang="en-US"/>
        </a:p>
      </dgm:t>
    </dgm:pt>
    <dgm:pt modelId="{4D21CA9D-B342-C145-9903-36C13BD31C9E}" type="sibTrans" cxnId="{67D9566B-B9BA-8649-AB7A-40E6060CBA2C}">
      <dgm:prSet/>
      <dgm:spPr/>
      <dgm:t>
        <a:bodyPr/>
        <a:lstStyle/>
        <a:p>
          <a:endParaRPr lang="en-US"/>
        </a:p>
      </dgm:t>
    </dgm:pt>
    <dgm:pt modelId="{86657987-5D7D-9145-9B7A-F752208AD897}">
      <dgm:prSet custT="1"/>
      <dgm:spPr/>
      <dgm:t>
        <a:bodyPr/>
        <a:lstStyle/>
        <a:p>
          <a:pPr rtl="0"/>
          <a:endParaRPr lang="en-US" sz="2000" dirty="0" smtClean="0"/>
        </a:p>
        <a:p>
          <a:pPr rtl="0"/>
          <a:r>
            <a:rPr lang="en-US" sz="3000" dirty="0" smtClean="0"/>
            <a:t>Three performance parameters are used:</a:t>
          </a:r>
          <a:endParaRPr lang="en-US" sz="3000" dirty="0"/>
        </a:p>
      </dgm:t>
    </dgm:pt>
    <dgm:pt modelId="{602B3695-5FF0-9C4A-B946-F15B2FB28D16}" type="parTrans" cxnId="{EFE69842-B030-B54C-A174-D400E1F6B7B1}">
      <dgm:prSet/>
      <dgm:spPr/>
      <dgm:t>
        <a:bodyPr/>
        <a:lstStyle/>
        <a:p>
          <a:endParaRPr lang="en-US"/>
        </a:p>
      </dgm:t>
    </dgm:pt>
    <dgm:pt modelId="{5ED105F6-1A94-EE4F-911E-E0F216E124A5}" type="sibTrans" cxnId="{EFE69842-B030-B54C-A174-D400E1F6B7B1}">
      <dgm:prSet/>
      <dgm:spPr/>
      <dgm:t>
        <a:bodyPr/>
        <a:lstStyle/>
        <a:p>
          <a:endParaRPr lang="en-US"/>
        </a:p>
      </dgm:t>
    </dgm:pt>
    <dgm:pt modelId="{CF384916-2EBE-C047-B176-DAD9E34690A4}">
      <dgm:prSet/>
      <dgm:spPr/>
      <dgm:t>
        <a:bodyPr/>
        <a:lstStyle/>
        <a:p>
          <a:pPr rtl="0"/>
          <a:r>
            <a:rPr lang="en-GB" dirty="0" smtClean="0"/>
            <a:t>Access time (latency)</a:t>
          </a:r>
          <a:endParaRPr lang="en-GB" dirty="0"/>
        </a:p>
      </dgm:t>
    </dgm:pt>
    <dgm:pt modelId="{4691FD66-CC92-AF49-9FA8-89E7ADDE426E}" type="parTrans" cxnId="{1EFD4954-79F2-5A41-ABFB-49CAF963DDCF}">
      <dgm:prSet/>
      <dgm:spPr/>
      <dgm:t>
        <a:bodyPr/>
        <a:lstStyle/>
        <a:p>
          <a:endParaRPr lang="en-US"/>
        </a:p>
      </dgm:t>
    </dgm:pt>
    <dgm:pt modelId="{6C69B0F2-86D0-BE49-B377-295A6A39A971}" type="sibTrans" cxnId="{1EFD4954-79F2-5A41-ABFB-49CAF963DDCF}">
      <dgm:prSet/>
      <dgm:spPr/>
      <dgm:t>
        <a:bodyPr/>
        <a:lstStyle/>
        <a:p>
          <a:endParaRPr lang="en-US"/>
        </a:p>
      </dgm:t>
    </dgm:pt>
    <dgm:pt modelId="{317CB85F-1C30-8E43-8C90-8E62399E8176}">
      <dgm:prSet/>
      <dgm:spPr/>
      <dgm:t>
        <a:bodyPr/>
        <a:lstStyle/>
        <a:p>
          <a:pPr rtl="0"/>
          <a:r>
            <a:rPr lang="en-US" dirty="0" smtClean="0"/>
            <a:t>For random-access memory it is the time it takes to perform a read or write operation</a:t>
          </a:r>
          <a:endParaRPr lang="en-US" dirty="0"/>
        </a:p>
      </dgm:t>
    </dgm:pt>
    <dgm:pt modelId="{EE8EDB02-BC91-964C-A351-6CEF0F3A0FB9}" type="parTrans" cxnId="{E624E411-7403-6F4A-8733-5F67BF7E579E}">
      <dgm:prSet/>
      <dgm:spPr/>
      <dgm:t>
        <a:bodyPr/>
        <a:lstStyle/>
        <a:p>
          <a:endParaRPr lang="en-US"/>
        </a:p>
      </dgm:t>
    </dgm:pt>
    <dgm:pt modelId="{7841D5F3-1D0E-3249-9335-D18CCF73B93D}" type="sibTrans" cxnId="{E624E411-7403-6F4A-8733-5F67BF7E579E}">
      <dgm:prSet/>
      <dgm:spPr/>
      <dgm:t>
        <a:bodyPr/>
        <a:lstStyle/>
        <a:p>
          <a:endParaRPr lang="en-US"/>
        </a:p>
      </dgm:t>
    </dgm:pt>
    <dgm:pt modelId="{7408E672-E96F-5941-8BBA-E8B5E346BAA1}">
      <dgm:prSet/>
      <dgm:spPr/>
      <dgm:t>
        <a:bodyPr/>
        <a:lstStyle/>
        <a:p>
          <a:pPr rtl="0"/>
          <a:r>
            <a:rPr lang="en-US" dirty="0" smtClean="0"/>
            <a:t>For non-random-access memory it is the time it takes to position the read-write mechanism at the desired location</a:t>
          </a:r>
          <a:endParaRPr lang="en-US" dirty="0"/>
        </a:p>
      </dgm:t>
    </dgm:pt>
    <dgm:pt modelId="{B89F4393-BF34-0040-A33A-9871583F5B3F}" type="parTrans" cxnId="{C0830C1F-53BF-0342-82F9-6DF09C874BF1}">
      <dgm:prSet/>
      <dgm:spPr/>
      <dgm:t>
        <a:bodyPr/>
        <a:lstStyle/>
        <a:p>
          <a:endParaRPr lang="en-US"/>
        </a:p>
      </dgm:t>
    </dgm:pt>
    <dgm:pt modelId="{A797B638-1219-7E40-B797-3853F4F7CF99}" type="sibTrans" cxnId="{C0830C1F-53BF-0342-82F9-6DF09C874BF1}">
      <dgm:prSet/>
      <dgm:spPr/>
      <dgm:t>
        <a:bodyPr/>
        <a:lstStyle/>
        <a:p>
          <a:endParaRPr lang="en-US"/>
        </a:p>
      </dgm:t>
    </dgm:pt>
    <dgm:pt modelId="{4BB96DB0-F8CB-0D43-B5F2-EE804536328D}">
      <dgm:prSet custT="1"/>
      <dgm:spPr/>
      <dgm:t>
        <a:bodyPr/>
        <a:lstStyle/>
        <a:p>
          <a:pPr rtl="0"/>
          <a:r>
            <a:rPr lang="en-US" sz="1400" dirty="0" smtClean="0"/>
            <a:t>Memory cycle time</a:t>
          </a:r>
          <a:endParaRPr lang="en-US" sz="1400" dirty="0"/>
        </a:p>
      </dgm:t>
    </dgm:pt>
    <dgm:pt modelId="{DA145010-1BC5-4A47-8C0F-5A2A26315F5D}" type="parTrans" cxnId="{F7FB9BBA-CCBB-DF45-9564-D777DFD59F03}">
      <dgm:prSet/>
      <dgm:spPr/>
      <dgm:t>
        <a:bodyPr/>
        <a:lstStyle/>
        <a:p>
          <a:endParaRPr lang="en-US"/>
        </a:p>
      </dgm:t>
    </dgm:pt>
    <dgm:pt modelId="{A6CFE9F4-7A7B-2C44-8271-BE68A2567E01}" type="sibTrans" cxnId="{F7FB9BBA-CCBB-DF45-9564-D777DFD59F03}">
      <dgm:prSet/>
      <dgm:spPr/>
      <dgm:t>
        <a:bodyPr/>
        <a:lstStyle/>
        <a:p>
          <a:endParaRPr lang="en-US"/>
        </a:p>
      </dgm:t>
    </dgm:pt>
    <dgm:pt modelId="{D60B39AF-5EB9-C047-98BC-FC39BA3364E4}">
      <dgm:prSet custT="1"/>
      <dgm:spPr/>
      <dgm:t>
        <a:bodyPr/>
        <a:lstStyle/>
        <a:p>
          <a:pPr rtl="0"/>
          <a:r>
            <a:rPr lang="en-US" sz="1100" dirty="0" smtClean="0"/>
            <a:t>Access time plus any additional time required before second access can commence</a:t>
          </a:r>
          <a:endParaRPr lang="en-US" sz="1100" dirty="0"/>
        </a:p>
      </dgm:t>
    </dgm:pt>
    <dgm:pt modelId="{5E97EA38-D1A0-1B43-8B27-53638AEBE5C5}" type="parTrans" cxnId="{024C89BA-7E9F-174A-BBC7-3186A108E4E6}">
      <dgm:prSet/>
      <dgm:spPr/>
      <dgm:t>
        <a:bodyPr/>
        <a:lstStyle/>
        <a:p>
          <a:endParaRPr lang="en-US"/>
        </a:p>
      </dgm:t>
    </dgm:pt>
    <dgm:pt modelId="{3E176711-D759-2242-93D1-C0B062B3A17C}" type="sibTrans" cxnId="{024C89BA-7E9F-174A-BBC7-3186A108E4E6}">
      <dgm:prSet/>
      <dgm:spPr/>
      <dgm:t>
        <a:bodyPr/>
        <a:lstStyle/>
        <a:p>
          <a:endParaRPr lang="en-US"/>
        </a:p>
      </dgm:t>
    </dgm:pt>
    <dgm:pt modelId="{9498714A-5D09-AE4D-81B2-F8F2997E0A84}">
      <dgm:prSet custT="1"/>
      <dgm:spPr/>
      <dgm:t>
        <a:bodyPr/>
        <a:lstStyle/>
        <a:p>
          <a:pPr rtl="0"/>
          <a:r>
            <a:rPr lang="en-US" sz="1100" dirty="0" smtClean="0"/>
            <a:t>Additional time may be required for transients to die out on signal lines or to regenerate data if they are read destructively</a:t>
          </a:r>
          <a:endParaRPr lang="en-US" sz="1100" dirty="0"/>
        </a:p>
      </dgm:t>
    </dgm:pt>
    <dgm:pt modelId="{51AEF564-2A4F-774E-A6BF-9C5BB7C7BA51}" type="parTrans" cxnId="{582BB5E4-E826-2E4C-8F7E-3AF94691565F}">
      <dgm:prSet/>
      <dgm:spPr/>
      <dgm:t>
        <a:bodyPr/>
        <a:lstStyle/>
        <a:p>
          <a:endParaRPr lang="en-US"/>
        </a:p>
      </dgm:t>
    </dgm:pt>
    <dgm:pt modelId="{647066E6-D48E-7540-80CC-0AC22D7E35BC}" type="sibTrans" cxnId="{582BB5E4-E826-2E4C-8F7E-3AF94691565F}">
      <dgm:prSet/>
      <dgm:spPr/>
      <dgm:t>
        <a:bodyPr/>
        <a:lstStyle/>
        <a:p>
          <a:endParaRPr lang="en-US"/>
        </a:p>
      </dgm:t>
    </dgm:pt>
    <dgm:pt modelId="{17DFE561-8622-9F49-AD32-92661BDD5157}">
      <dgm:prSet custT="1"/>
      <dgm:spPr/>
      <dgm:t>
        <a:bodyPr/>
        <a:lstStyle/>
        <a:p>
          <a:pPr rtl="0"/>
          <a:r>
            <a:rPr lang="en-US" sz="1100" dirty="0" smtClean="0"/>
            <a:t>Concerned with the system bus, not the processor</a:t>
          </a:r>
          <a:endParaRPr lang="en-US" sz="1100" dirty="0"/>
        </a:p>
      </dgm:t>
    </dgm:pt>
    <dgm:pt modelId="{2917BF63-F96B-4646-A238-694B5CE16ADB}" type="parTrans" cxnId="{19FBFDAF-CE6E-0E4D-A368-CE236325F355}">
      <dgm:prSet/>
      <dgm:spPr/>
      <dgm:t>
        <a:bodyPr/>
        <a:lstStyle/>
        <a:p>
          <a:endParaRPr lang="en-US"/>
        </a:p>
      </dgm:t>
    </dgm:pt>
    <dgm:pt modelId="{00068B92-6255-9847-84BD-929767462738}" type="sibTrans" cxnId="{19FBFDAF-CE6E-0E4D-A368-CE236325F355}">
      <dgm:prSet/>
      <dgm:spPr/>
      <dgm:t>
        <a:bodyPr/>
        <a:lstStyle/>
        <a:p>
          <a:endParaRPr lang="en-US"/>
        </a:p>
      </dgm:t>
    </dgm:pt>
    <dgm:pt modelId="{6F299D02-4724-A74A-AA67-D410C5ECB300}">
      <dgm:prSet/>
      <dgm:spPr/>
      <dgm:t>
        <a:bodyPr/>
        <a:lstStyle/>
        <a:p>
          <a:pPr rtl="0"/>
          <a:r>
            <a:rPr lang="en-US" dirty="0" smtClean="0"/>
            <a:t>Transfer rate</a:t>
          </a:r>
          <a:endParaRPr lang="en-US" dirty="0"/>
        </a:p>
      </dgm:t>
    </dgm:pt>
    <dgm:pt modelId="{126EB937-125C-3645-A822-00222F561300}" type="parTrans" cxnId="{0190996B-7D1A-0642-9595-9C104F6DAD68}">
      <dgm:prSet/>
      <dgm:spPr/>
      <dgm:t>
        <a:bodyPr/>
        <a:lstStyle/>
        <a:p>
          <a:endParaRPr lang="en-US"/>
        </a:p>
      </dgm:t>
    </dgm:pt>
    <dgm:pt modelId="{0CB6D00F-8917-7D41-93CF-8AB361ABE8CC}" type="sibTrans" cxnId="{0190996B-7D1A-0642-9595-9C104F6DAD68}">
      <dgm:prSet/>
      <dgm:spPr/>
      <dgm:t>
        <a:bodyPr/>
        <a:lstStyle/>
        <a:p>
          <a:endParaRPr lang="en-US"/>
        </a:p>
      </dgm:t>
    </dgm:pt>
    <dgm:pt modelId="{E762937F-2561-A44B-8C95-94BA8C9C4617}">
      <dgm:prSet/>
      <dgm:spPr/>
      <dgm:t>
        <a:bodyPr/>
        <a:lstStyle/>
        <a:p>
          <a:pPr rtl="0"/>
          <a:r>
            <a:rPr lang="en-US" dirty="0" smtClean="0"/>
            <a:t>The rate at which data can be transferred into or out of a memory unit</a:t>
          </a:r>
          <a:endParaRPr lang="en-US" dirty="0"/>
        </a:p>
      </dgm:t>
    </dgm:pt>
    <dgm:pt modelId="{341C858B-B1A1-9C4F-A648-D1C7100925DC}" type="parTrans" cxnId="{249E08D8-A514-CD4F-B569-5825518BE2CA}">
      <dgm:prSet/>
      <dgm:spPr/>
      <dgm:t>
        <a:bodyPr/>
        <a:lstStyle/>
        <a:p>
          <a:endParaRPr lang="en-US"/>
        </a:p>
      </dgm:t>
    </dgm:pt>
    <dgm:pt modelId="{89B4B04F-DAD4-9747-908B-925408933E39}" type="sibTrans" cxnId="{249E08D8-A514-CD4F-B569-5825518BE2CA}">
      <dgm:prSet/>
      <dgm:spPr/>
      <dgm:t>
        <a:bodyPr/>
        <a:lstStyle/>
        <a:p>
          <a:endParaRPr lang="en-US"/>
        </a:p>
      </dgm:t>
    </dgm:pt>
    <dgm:pt modelId="{A6F1DB38-E56A-BA4B-B780-FA6EDBD930C8}">
      <dgm:prSet/>
      <dgm:spPr/>
      <dgm:t>
        <a:bodyPr/>
        <a:lstStyle/>
        <a:p>
          <a:pPr rtl="0"/>
          <a:r>
            <a:rPr lang="en-US" dirty="0" smtClean="0"/>
            <a:t>For random-access memory it is equal to 1/(cycle time)</a:t>
          </a:r>
          <a:endParaRPr lang="en-US" dirty="0"/>
        </a:p>
      </dgm:t>
    </dgm:pt>
    <dgm:pt modelId="{B09454DD-B16C-EA4E-98F7-131AA262A6FB}" type="parTrans" cxnId="{B26D4589-7F37-3648-A3E1-183DF5637DB3}">
      <dgm:prSet/>
      <dgm:spPr/>
      <dgm:t>
        <a:bodyPr/>
        <a:lstStyle/>
        <a:p>
          <a:endParaRPr lang="en-US"/>
        </a:p>
      </dgm:t>
    </dgm:pt>
    <dgm:pt modelId="{C04873EF-9610-C44F-BC9D-6C3FAB7D6212}" type="sibTrans" cxnId="{B26D4589-7F37-3648-A3E1-183DF5637DB3}">
      <dgm:prSet/>
      <dgm:spPr/>
      <dgm:t>
        <a:bodyPr/>
        <a:lstStyle/>
        <a:p>
          <a:endParaRPr lang="en-US"/>
        </a:p>
      </dgm:t>
    </dgm:pt>
    <dgm:pt modelId="{8DC7E3E3-3F49-9048-9468-3382299E881D}" type="pres">
      <dgm:prSet presAssocID="{63345D47-8D5E-EF4F-9ED8-936890EC94B5}" presName="Name0" presStyleCnt="0">
        <dgm:presLayoutVars>
          <dgm:chMax val="3"/>
          <dgm:chPref val="1"/>
          <dgm:dir/>
          <dgm:animLvl val="lvl"/>
          <dgm:resizeHandles/>
        </dgm:presLayoutVars>
      </dgm:prSet>
      <dgm:spPr/>
      <dgm:t>
        <a:bodyPr/>
        <a:lstStyle/>
        <a:p>
          <a:endParaRPr lang="en-US"/>
        </a:p>
      </dgm:t>
    </dgm:pt>
    <dgm:pt modelId="{C1C62E5A-EAEF-CE4A-8117-2DB3BEFFE3F4}" type="pres">
      <dgm:prSet presAssocID="{63345D47-8D5E-EF4F-9ED8-936890EC94B5}" presName="outerBox" presStyleCnt="0"/>
      <dgm:spPr/>
    </dgm:pt>
    <dgm:pt modelId="{13077C67-B24F-6A49-8EF8-E21AE295BA78}" type="pres">
      <dgm:prSet presAssocID="{63345D47-8D5E-EF4F-9ED8-936890EC94B5}" presName="outerBoxParent" presStyleLbl="node1" presStyleIdx="0" presStyleCnt="2"/>
      <dgm:spPr/>
      <dgm:t>
        <a:bodyPr/>
        <a:lstStyle/>
        <a:p>
          <a:endParaRPr lang="en-US"/>
        </a:p>
      </dgm:t>
    </dgm:pt>
    <dgm:pt modelId="{B733473D-D397-8C49-8CDA-15216272C145}" type="pres">
      <dgm:prSet presAssocID="{63345D47-8D5E-EF4F-9ED8-936890EC94B5}" presName="outerBoxChildren" presStyleCnt="0"/>
      <dgm:spPr/>
    </dgm:pt>
    <dgm:pt modelId="{D95F7024-0289-E042-84D4-642341566593}" type="pres">
      <dgm:prSet presAssocID="{63345D47-8D5E-EF4F-9ED8-936890EC94B5}" presName="middleBox" presStyleCnt="0"/>
      <dgm:spPr/>
    </dgm:pt>
    <dgm:pt modelId="{8A95A152-734B-A745-AAE7-3D32D8C60BCF}" type="pres">
      <dgm:prSet presAssocID="{63345D47-8D5E-EF4F-9ED8-936890EC94B5}" presName="middleBoxParent" presStyleLbl="node1" presStyleIdx="1" presStyleCnt="2"/>
      <dgm:spPr/>
      <dgm:t>
        <a:bodyPr/>
        <a:lstStyle/>
        <a:p>
          <a:endParaRPr lang="en-US"/>
        </a:p>
      </dgm:t>
    </dgm:pt>
    <dgm:pt modelId="{1F5364B3-A8EB-4B44-A950-38E11751855D}" type="pres">
      <dgm:prSet presAssocID="{63345D47-8D5E-EF4F-9ED8-936890EC94B5}" presName="middleBoxChildren" presStyleCnt="0"/>
      <dgm:spPr/>
    </dgm:pt>
    <dgm:pt modelId="{4DC5D986-59BC-1740-AC0E-735CF97CB45C}" type="pres">
      <dgm:prSet presAssocID="{CF384916-2EBE-C047-B176-DAD9E34690A4}" presName="mChild" presStyleLbl="fgAcc1" presStyleIdx="0" presStyleCnt="3">
        <dgm:presLayoutVars>
          <dgm:bulletEnabled val="1"/>
        </dgm:presLayoutVars>
      </dgm:prSet>
      <dgm:spPr/>
      <dgm:t>
        <a:bodyPr/>
        <a:lstStyle/>
        <a:p>
          <a:endParaRPr lang="en-US"/>
        </a:p>
      </dgm:t>
    </dgm:pt>
    <dgm:pt modelId="{37B0377C-E376-2541-BAA2-7EE7D8DF01DB}" type="pres">
      <dgm:prSet presAssocID="{6C69B0F2-86D0-BE49-B377-295A6A39A971}" presName="middleSibTrans" presStyleCnt="0"/>
      <dgm:spPr/>
    </dgm:pt>
    <dgm:pt modelId="{DCA2CBFE-8F07-BB4E-8414-CF97B200D168}" type="pres">
      <dgm:prSet presAssocID="{4BB96DB0-F8CB-0D43-B5F2-EE804536328D}" presName="mChild" presStyleLbl="fgAcc1" presStyleIdx="1" presStyleCnt="3" custScaleY="114815">
        <dgm:presLayoutVars>
          <dgm:bulletEnabled val="1"/>
        </dgm:presLayoutVars>
      </dgm:prSet>
      <dgm:spPr/>
      <dgm:t>
        <a:bodyPr/>
        <a:lstStyle/>
        <a:p>
          <a:endParaRPr lang="en-US"/>
        </a:p>
      </dgm:t>
    </dgm:pt>
    <dgm:pt modelId="{C8A02842-43F0-EE40-BD4B-3A0DC53468D2}" type="pres">
      <dgm:prSet presAssocID="{A6CFE9F4-7A7B-2C44-8271-BE68A2567E01}" presName="middleSibTrans" presStyleCnt="0"/>
      <dgm:spPr/>
    </dgm:pt>
    <dgm:pt modelId="{8D7CAF80-BCAD-AF40-83EC-CA9E025213FC}" type="pres">
      <dgm:prSet presAssocID="{6F299D02-4724-A74A-AA67-D410C5ECB300}" presName="mChild" presStyleLbl="fgAcc1" presStyleIdx="2" presStyleCnt="3">
        <dgm:presLayoutVars>
          <dgm:bulletEnabled val="1"/>
        </dgm:presLayoutVars>
      </dgm:prSet>
      <dgm:spPr/>
      <dgm:t>
        <a:bodyPr/>
        <a:lstStyle/>
        <a:p>
          <a:endParaRPr lang="en-US"/>
        </a:p>
      </dgm:t>
    </dgm:pt>
  </dgm:ptLst>
  <dgm:cxnLst>
    <dgm:cxn modelId="{90BAB2A2-87A0-CB41-BD6A-D3A4F8845299}" type="presOf" srcId="{E762937F-2561-A44B-8C95-94BA8C9C4617}" destId="{8D7CAF80-BCAD-AF40-83EC-CA9E025213FC}" srcOrd="0" destOrd="1" presId="urn:microsoft.com/office/officeart/2005/8/layout/target2"/>
    <dgm:cxn modelId="{19FBFDAF-CE6E-0E4D-A368-CE236325F355}" srcId="{4BB96DB0-F8CB-0D43-B5F2-EE804536328D}" destId="{17DFE561-8622-9F49-AD32-92661BDD5157}" srcOrd="2" destOrd="0" parTransId="{2917BF63-F96B-4646-A238-694B5CE16ADB}" sibTransId="{00068B92-6255-9847-84BD-929767462738}"/>
    <dgm:cxn modelId="{005208CC-7AE0-FF40-8E69-0FF12B49EF88}" type="presOf" srcId="{A41D35A3-B306-0247-9C90-FE2FD338F566}" destId="{13077C67-B24F-6A49-8EF8-E21AE295BA78}" srcOrd="0" destOrd="0" presId="urn:microsoft.com/office/officeart/2005/8/layout/target2"/>
    <dgm:cxn modelId="{B26D4589-7F37-3648-A3E1-183DF5637DB3}" srcId="{6F299D02-4724-A74A-AA67-D410C5ECB300}" destId="{A6F1DB38-E56A-BA4B-B780-FA6EDBD930C8}" srcOrd="1" destOrd="0" parTransId="{B09454DD-B16C-EA4E-98F7-131AA262A6FB}" sibTransId="{C04873EF-9610-C44F-BC9D-6C3FAB7D6212}"/>
    <dgm:cxn modelId="{CD6B9E43-2142-4448-A638-A4EC90323A3B}" type="presOf" srcId="{86657987-5D7D-9145-9B7A-F752208AD897}" destId="{8A95A152-734B-A745-AAE7-3D32D8C60BCF}" srcOrd="0" destOrd="0" presId="urn:microsoft.com/office/officeart/2005/8/layout/target2"/>
    <dgm:cxn modelId="{DB86298D-11E2-CC4B-AA34-86BEC492E8CA}" type="presOf" srcId="{17DFE561-8622-9F49-AD32-92661BDD5157}" destId="{DCA2CBFE-8F07-BB4E-8414-CF97B200D168}" srcOrd="0" destOrd="3" presId="urn:microsoft.com/office/officeart/2005/8/layout/target2"/>
    <dgm:cxn modelId="{844D594B-3BC1-214C-AB42-1A0306C17EB8}" type="presOf" srcId="{A6F1DB38-E56A-BA4B-B780-FA6EDBD930C8}" destId="{8D7CAF80-BCAD-AF40-83EC-CA9E025213FC}" srcOrd="0" destOrd="2" presId="urn:microsoft.com/office/officeart/2005/8/layout/target2"/>
    <dgm:cxn modelId="{6A0FBFC1-D4D1-6940-B898-859096250CF0}" type="presOf" srcId="{9498714A-5D09-AE4D-81B2-F8F2997E0A84}" destId="{DCA2CBFE-8F07-BB4E-8414-CF97B200D168}" srcOrd="0" destOrd="2" presId="urn:microsoft.com/office/officeart/2005/8/layout/target2"/>
    <dgm:cxn modelId="{E624E411-7403-6F4A-8733-5F67BF7E579E}" srcId="{CF384916-2EBE-C047-B176-DAD9E34690A4}" destId="{317CB85F-1C30-8E43-8C90-8E62399E8176}" srcOrd="0" destOrd="0" parTransId="{EE8EDB02-BC91-964C-A351-6CEF0F3A0FB9}" sibTransId="{7841D5F3-1D0E-3249-9335-D18CCF73B93D}"/>
    <dgm:cxn modelId="{EFE69842-B030-B54C-A174-D400E1F6B7B1}" srcId="{63345D47-8D5E-EF4F-9ED8-936890EC94B5}" destId="{86657987-5D7D-9145-9B7A-F752208AD897}" srcOrd="1" destOrd="0" parTransId="{602B3695-5FF0-9C4A-B946-F15B2FB28D16}" sibTransId="{5ED105F6-1A94-EE4F-911E-E0F216E124A5}"/>
    <dgm:cxn modelId="{47B6ED1F-66E1-E54C-93D5-141A1C5D63B3}" type="presOf" srcId="{317CB85F-1C30-8E43-8C90-8E62399E8176}" destId="{4DC5D986-59BC-1740-AC0E-735CF97CB45C}" srcOrd="0" destOrd="1" presId="urn:microsoft.com/office/officeart/2005/8/layout/target2"/>
    <dgm:cxn modelId="{BFB0EA41-0C58-0343-BF85-B827F232F3DF}" type="presOf" srcId="{63345D47-8D5E-EF4F-9ED8-936890EC94B5}" destId="{8DC7E3E3-3F49-9048-9468-3382299E881D}" srcOrd="0" destOrd="0" presId="urn:microsoft.com/office/officeart/2005/8/layout/target2"/>
    <dgm:cxn modelId="{FE0AF508-0746-304A-8066-DA7DB54E7139}" type="presOf" srcId="{D60B39AF-5EB9-C047-98BC-FC39BA3364E4}" destId="{DCA2CBFE-8F07-BB4E-8414-CF97B200D168}" srcOrd="0" destOrd="1" presId="urn:microsoft.com/office/officeart/2005/8/layout/target2"/>
    <dgm:cxn modelId="{67D9566B-B9BA-8649-AB7A-40E6060CBA2C}" srcId="{63345D47-8D5E-EF4F-9ED8-936890EC94B5}" destId="{A41D35A3-B306-0247-9C90-FE2FD338F566}" srcOrd="0" destOrd="0" parTransId="{D1BE60B8-0963-4F46-B025-69563C2B04F0}" sibTransId="{4D21CA9D-B342-C145-9903-36C13BD31C9E}"/>
    <dgm:cxn modelId="{F7FB9BBA-CCBB-DF45-9564-D777DFD59F03}" srcId="{86657987-5D7D-9145-9B7A-F752208AD897}" destId="{4BB96DB0-F8CB-0D43-B5F2-EE804536328D}" srcOrd="1" destOrd="0" parTransId="{DA145010-1BC5-4A47-8C0F-5A2A26315F5D}" sibTransId="{A6CFE9F4-7A7B-2C44-8271-BE68A2567E01}"/>
    <dgm:cxn modelId="{582BB5E4-E826-2E4C-8F7E-3AF94691565F}" srcId="{4BB96DB0-F8CB-0D43-B5F2-EE804536328D}" destId="{9498714A-5D09-AE4D-81B2-F8F2997E0A84}" srcOrd="1" destOrd="0" parTransId="{51AEF564-2A4F-774E-A6BF-9C5BB7C7BA51}" sibTransId="{647066E6-D48E-7540-80CC-0AC22D7E35BC}"/>
    <dgm:cxn modelId="{DF701110-9429-9E48-9431-75C18C99FFCF}" type="presOf" srcId="{4BB96DB0-F8CB-0D43-B5F2-EE804536328D}" destId="{DCA2CBFE-8F07-BB4E-8414-CF97B200D168}" srcOrd="0" destOrd="0" presId="urn:microsoft.com/office/officeart/2005/8/layout/target2"/>
    <dgm:cxn modelId="{1EFD4954-79F2-5A41-ABFB-49CAF963DDCF}" srcId="{86657987-5D7D-9145-9B7A-F752208AD897}" destId="{CF384916-2EBE-C047-B176-DAD9E34690A4}" srcOrd="0" destOrd="0" parTransId="{4691FD66-CC92-AF49-9FA8-89E7ADDE426E}" sibTransId="{6C69B0F2-86D0-BE49-B377-295A6A39A971}"/>
    <dgm:cxn modelId="{0190996B-7D1A-0642-9595-9C104F6DAD68}" srcId="{86657987-5D7D-9145-9B7A-F752208AD897}" destId="{6F299D02-4724-A74A-AA67-D410C5ECB300}" srcOrd="2" destOrd="0" parTransId="{126EB937-125C-3645-A822-00222F561300}" sibTransId="{0CB6D00F-8917-7D41-93CF-8AB361ABE8CC}"/>
    <dgm:cxn modelId="{C0830C1F-53BF-0342-82F9-6DF09C874BF1}" srcId="{CF384916-2EBE-C047-B176-DAD9E34690A4}" destId="{7408E672-E96F-5941-8BBA-E8B5E346BAA1}" srcOrd="1" destOrd="0" parTransId="{B89F4393-BF34-0040-A33A-9871583F5B3F}" sibTransId="{A797B638-1219-7E40-B797-3853F4F7CF99}"/>
    <dgm:cxn modelId="{024C89BA-7E9F-174A-BBC7-3186A108E4E6}" srcId="{4BB96DB0-F8CB-0D43-B5F2-EE804536328D}" destId="{D60B39AF-5EB9-C047-98BC-FC39BA3364E4}" srcOrd="0" destOrd="0" parTransId="{5E97EA38-D1A0-1B43-8B27-53638AEBE5C5}" sibTransId="{3E176711-D759-2242-93D1-C0B062B3A17C}"/>
    <dgm:cxn modelId="{249E08D8-A514-CD4F-B569-5825518BE2CA}" srcId="{6F299D02-4724-A74A-AA67-D410C5ECB300}" destId="{E762937F-2561-A44B-8C95-94BA8C9C4617}" srcOrd="0" destOrd="0" parTransId="{341C858B-B1A1-9C4F-A648-D1C7100925DC}" sibTransId="{89B4B04F-DAD4-9747-908B-925408933E39}"/>
    <dgm:cxn modelId="{FA106109-1866-874D-92B2-8C2DD984F321}" type="presOf" srcId="{6F299D02-4724-A74A-AA67-D410C5ECB300}" destId="{8D7CAF80-BCAD-AF40-83EC-CA9E025213FC}" srcOrd="0" destOrd="0" presId="urn:microsoft.com/office/officeart/2005/8/layout/target2"/>
    <dgm:cxn modelId="{26A531A5-09AB-9248-BBF6-9A7E62D3909F}" type="presOf" srcId="{7408E672-E96F-5941-8BBA-E8B5E346BAA1}" destId="{4DC5D986-59BC-1740-AC0E-735CF97CB45C}" srcOrd="0" destOrd="2" presId="urn:microsoft.com/office/officeart/2005/8/layout/target2"/>
    <dgm:cxn modelId="{CB4EC598-FE95-CE49-A7B0-06DA26786786}" type="presOf" srcId="{CF384916-2EBE-C047-B176-DAD9E34690A4}" destId="{4DC5D986-59BC-1740-AC0E-735CF97CB45C}" srcOrd="0" destOrd="0" presId="urn:microsoft.com/office/officeart/2005/8/layout/target2"/>
    <dgm:cxn modelId="{C1C33FF7-3E93-4546-A4CA-C6EC787BFBDF}" type="presParOf" srcId="{8DC7E3E3-3F49-9048-9468-3382299E881D}" destId="{C1C62E5A-EAEF-CE4A-8117-2DB3BEFFE3F4}" srcOrd="0" destOrd="0" presId="urn:microsoft.com/office/officeart/2005/8/layout/target2"/>
    <dgm:cxn modelId="{A9EBFF45-9345-274B-B696-0CBC9A105A36}" type="presParOf" srcId="{C1C62E5A-EAEF-CE4A-8117-2DB3BEFFE3F4}" destId="{13077C67-B24F-6A49-8EF8-E21AE295BA78}" srcOrd="0" destOrd="0" presId="urn:microsoft.com/office/officeart/2005/8/layout/target2"/>
    <dgm:cxn modelId="{499F04AF-6757-454D-B515-BB4E3A3B5AB4}" type="presParOf" srcId="{C1C62E5A-EAEF-CE4A-8117-2DB3BEFFE3F4}" destId="{B733473D-D397-8C49-8CDA-15216272C145}" srcOrd="1" destOrd="0" presId="urn:microsoft.com/office/officeart/2005/8/layout/target2"/>
    <dgm:cxn modelId="{FD00CA0C-1CAB-8840-9955-8AEB26A89454}" type="presParOf" srcId="{8DC7E3E3-3F49-9048-9468-3382299E881D}" destId="{D95F7024-0289-E042-84D4-642341566593}" srcOrd="1" destOrd="0" presId="urn:microsoft.com/office/officeart/2005/8/layout/target2"/>
    <dgm:cxn modelId="{4FA13E04-FC2D-AE4C-A648-B35F1031D82D}" type="presParOf" srcId="{D95F7024-0289-E042-84D4-642341566593}" destId="{8A95A152-734B-A745-AAE7-3D32D8C60BCF}" srcOrd="0" destOrd="0" presId="urn:microsoft.com/office/officeart/2005/8/layout/target2"/>
    <dgm:cxn modelId="{C01A4472-B456-AC49-868E-BAAC2971148F}" type="presParOf" srcId="{D95F7024-0289-E042-84D4-642341566593}" destId="{1F5364B3-A8EB-4B44-A950-38E11751855D}" srcOrd="1" destOrd="0" presId="urn:microsoft.com/office/officeart/2005/8/layout/target2"/>
    <dgm:cxn modelId="{DEEAC88A-0D3D-314D-BEC6-7F014CCC0252}" type="presParOf" srcId="{1F5364B3-A8EB-4B44-A950-38E11751855D}" destId="{4DC5D986-59BC-1740-AC0E-735CF97CB45C}" srcOrd="0" destOrd="0" presId="urn:microsoft.com/office/officeart/2005/8/layout/target2"/>
    <dgm:cxn modelId="{267017FA-7B20-3A49-A3F2-BC6A6B231443}" type="presParOf" srcId="{1F5364B3-A8EB-4B44-A950-38E11751855D}" destId="{37B0377C-E376-2541-BAA2-7EE7D8DF01DB}" srcOrd="1" destOrd="0" presId="urn:microsoft.com/office/officeart/2005/8/layout/target2"/>
    <dgm:cxn modelId="{A757FC87-DF2C-F24A-BC30-AED59BD631C3}" type="presParOf" srcId="{1F5364B3-A8EB-4B44-A950-38E11751855D}" destId="{DCA2CBFE-8F07-BB4E-8414-CF97B200D168}" srcOrd="2" destOrd="0" presId="urn:microsoft.com/office/officeart/2005/8/layout/target2"/>
    <dgm:cxn modelId="{6EDC7388-2DF5-2A42-8FED-E88B072A825B}" type="presParOf" srcId="{1F5364B3-A8EB-4B44-A950-38E11751855D}" destId="{C8A02842-43F0-EE40-BD4B-3A0DC53468D2}" srcOrd="3" destOrd="0" presId="urn:microsoft.com/office/officeart/2005/8/layout/target2"/>
    <dgm:cxn modelId="{94CA9281-DC6D-4E40-98C0-CAFAD357664E}" type="presParOf" srcId="{1F5364B3-A8EB-4B44-A950-38E11751855D}" destId="{8D7CAF80-BCAD-AF40-83EC-CA9E025213FC}"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554145-8B2F-074A-B096-4987C5D81764}"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D7CDE4F2-0B29-5340-B4CA-7903895738A3}">
      <dgm:prSet custT="1"/>
      <dgm:spPr/>
      <dgm:t>
        <a:bodyPr/>
        <a:lstStyle/>
        <a:p>
          <a:r>
            <a:rPr lang="en-GB" sz="2000" b="0" dirty="0" smtClean="0">
              <a:effectLst>
                <a:outerShdw blurRad="38100" dist="38100" dir="2700000" algn="tl">
                  <a:srgbClr val="000000">
                    <a:alpha val="43137"/>
                  </a:srgbClr>
                </a:outerShdw>
              </a:effectLst>
            </a:rPr>
            <a:t>Direct</a:t>
          </a:r>
        </a:p>
      </dgm:t>
    </dgm:pt>
    <dgm:pt modelId="{6DA94CC3-93A7-6145-97D5-23326244C255}" type="parTrans" cxnId="{6DD83BD2-3806-4B4C-B69B-04476113A707}">
      <dgm:prSet/>
      <dgm:spPr/>
      <dgm:t>
        <a:bodyPr/>
        <a:lstStyle/>
        <a:p>
          <a:endParaRPr lang="en-US"/>
        </a:p>
      </dgm:t>
    </dgm:pt>
    <dgm:pt modelId="{7F68183D-C7C4-0744-8B7F-164B7F22AAE1}" type="sibTrans" cxnId="{6DD83BD2-3806-4B4C-B69B-04476113A707}">
      <dgm:prSet/>
      <dgm:spPr/>
      <dgm:t>
        <a:bodyPr/>
        <a:lstStyle/>
        <a:p>
          <a:endParaRPr lang="en-US"/>
        </a:p>
      </dgm:t>
    </dgm:pt>
    <dgm:pt modelId="{CE70BF09-602F-9649-8CD0-34EA655C874E}">
      <dgm:prSet/>
      <dgm:spPr>
        <a:ln>
          <a:solidFill>
            <a:schemeClr val="accent3"/>
          </a:solidFill>
        </a:ln>
      </dgm:spPr>
      <dgm:t>
        <a:bodyPr/>
        <a:lstStyle/>
        <a:p>
          <a:pPr>
            <a:spcAft>
              <a:spcPts val="870"/>
            </a:spcAft>
          </a:pPr>
          <a:r>
            <a:rPr lang="en-GB" dirty="0" smtClean="0"/>
            <a:t>The simplest technique</a:t>
          </a:r>
        </a:p>
      </dgm:t>
    </dgm:pt>
    <dgm:pt modelId="{51F5F06F-23EF-F04F-A0D7-A1938E1EC98E}" type="parTrans" cxnId="{45234C71-A75A-4948-AA50-CA929298C2E4}">
      <dgm:prSet/>
      <dgm:spPr/>
      <dgm:t>
        <a:bodyPr/>
        <a:lstStyle/>
        <a:p>
          <a:endParaRPr lang="en-US"/>
        </a:p>
      </dgm:t>
    </dgm:pt>
    <dgm:pt modelId="{FA0F2068-8C99-5449-ACCA-D829BC1CF04F}" type="sibTrans" cxnId="{45234C71-A75A-4948-AA50-CA929298C2E4}">
      <dgm:prSet/>
      <dgm:spPr/>
      <dgm:t>
        <a:bodyPr/>
        <a:lstStyle/>
        <a:p>
          <a:endParaRPr lang="en-US"/>
        </a:p>
      </dgm:t>
    </dgm:pt>
    <dgm:pt modelId="{F7A3FECA-373A-A646-A287-98E0B2650607}">
      <dgm:prSet/>
      <dgm:spPr>
        <a:ln>
          <a:solidFill>
            <a:schemeClr val="accent3"/>
          </a:solidFill>
        </a:ln>
      </dgm:spPr>
      <dgm:t>
        <a:bodyPr/>
        <a:lstStyle/>
        <a:p>
          <a:pPr>
            <a:spcAft>
              <a:spcPts val="870"/>
            </a:spcAft>
          </a:pPr>
          <a:r>
            <a:rPr lang="en-GB" dirty="0" smtClean="0"/>
            <a:t>Maps each block of main memory into only one possible cache line</a:t>
          </a:r>
        </a:p>
      </dgm:t>
    </dgm:pt>
    <dgm:pt modelId="{781EB878-8836-A74C-9250-B959FDD1A446}" type="parTrans" cxnId="{35B01054-9196-344C-B8F2-6375BCFAD3D4}">
      <dgm:prSet/>
      <dgm:spPr/>
      <dgm:t>
        <a:bodyPr/>
        <a:lstStyle/>
        <a:p>
          <a:endParaRPr lang="en-US"/>
        </a:p>
      </dgm:t>
    </dgm:pt>
    <dgm:pt modelId="{D06912E3-8B83-214C-A4A9-7E7651A7F062}" type="sibTrans" cxnId="{35B01054-9196-344C-B8F2-6375BCFAD3D4}">
      <dgm:prSet/>
      <dgm:spPr/>
      <dgm:t>
        <a:bodyPr/>
        <a:lstStyle/>
        <a:p>
          <a:endParaRPr lang="en-US"/>
        </a:p>
      </dgm:t>
    </dgm:pt>
    <dgm:pt modelId="{774F7563-D777-364A-9F75-45F9C7D60EC4}">
      <dgm:prSet custT="1"/>
      <dgm:spPr/>
      <dgm:t>
        <a:bodyPr/>
        <a:lstStyle/>
        <a:p>
          <a:r>
            <a:rPr lang="en-GB" sz="2000" b="0" dirty="0" smtClean="0">
              <a:effectLst>
                <a:outerShdw blurRad="38100" dist="38100" dir="2700000" algn="tl">
                  <a:srgbClr val="000000">
                    <a:alpha val="43137"/>
                  </a:srgbClr>
                </a:outerShdw>
              </a:effectLst>
            </a:rPr>
            <a:t>Associative</a:t>
          </a:r>
        </a:p>
      </dgm:t>
    </dgm:pt>
    <dgm:pt modelId="{EC5A4339-55E9-3A42-8D7F-B8722BCD8BF7}" type="parTrans" cxnId="{613E4B5A-F04E-C64D-93AF-A975A80E6E43}">
      <dgm:prSet/>
      <dgm:spPr/>
      <dgm:t>
        <a:bodyPr/>
        <a:lstStyle/>
        <a:p>
          <a:endParaRPr lang="en-US"/>
        </a:p>
      </dgm:t>
    </dgm:pt>
    <dgm:pt modelId="{AB3AF520-248D-BF48-B1F9-978BCD1779B3}" type="sibTrans" cxnId="{613E4B5A-F04E-C64D-93AF-A975A80E6E43}">
      <dgm:prSet/>
      <dgm:spPr/>
      <dgm:t>
        <a:bodyPr/>
        <a:lstStyle/>
        <a:p>
          <a:endParaRPr lang="en-US"/>
        </a:p>
      </dgm:t>
    </dgm:pt>
    <dgm:pt modelId="{D4FAE11D-4D51-144C-9B47-0A24B52010D8}">
      <dgm:prSet/>
      <dgm:spPr>
        <a:ln>
          <a:solidFill>
            <a:schemeClr val="accent3"/>
          </a:solidFill>
        </a:ln>
      </dgm:spPr>
      <dgm:t>
        <a:bodyPr/>
        <a:lstStyle/>
        <a:p>
          <a:pPr>
            <a:spcAft>
              <a:spcPts val="870"/>
            </a:spcAft>
          </a:pPr>
          <a:r>
            <a:rPr lang="en-GB" dirty="0" smtClean="0"/>
            <a:t>Permits each main memory block to be loaded into any line of the cache</a:t>
          </a:r>
        </a:p>
      </dgm:t>
    </dgm:pt>
    <dgm:pt modelId="{158B2218-BF64-DD45-B97C-B84C578BEC96}" type="parTrans" cxnId="{032C7BCF-E259-6D47-A130-6EE43F533BEA}">
      <dgm:prSet/>
      <dgm:spPr/>
      <dgm:t>
        <a:bodyPr/>
        <a:lstStyle/>
        <a:p>
          <a:endParaRPr lang="en-US"/>
        </a:p>
      </dgm:t>
    </dgm:pt>
    <dgm:pt modelId="{50B34E17-D1CA-C842-8527-9F30C06D1817}" type="sibTrans" cxnId="{032C7BCF-E259-6D47-A130-6EE43F533BEA}">
      <dgm:prSet/>
      <dgm:spPr/>
      <dgm:t>
        <a:bodyPr/>
        <a:lstStyle/>
        <a:p>
          <a:endParaRPr lang="en-US"/>
        </a:p>
      </dgm:t>
    </dgm:pt>
    <dgm:pt modelId="{3B7C31DE-8A89-2F4A-B650-4D9BC2724207}">
      <dgm:prSet/>
      <dgm:spPr>
        <a:ln>
          <a:solidFill>
            <a:schemeClr val="accent3"/>
          </a:solidFill>
        </a:ln>
      </dgm:spPr>
      <dgm:t>
        <a:bodyPr/>
        <a:lstStyle/>
        <a:p>
          <a:pPr>
            <a:spcAft>
              <a:spcPts val="870"/>
            </a:spcAft>
          </a:pPr>
          <a:r>
            <a:rPr lang="en-GB" dirty="0" smtClean="0"/>
            <a:t>The cache control logic interprets a memory address simply as a Tag and a Word field</a:t>
          </a:r>
        </a:p>
      </dgm:t>
    </dgm:pt>
    <dgm:pt modelId="{7851C849-F575-894A-9B00-B44B79CA9B3A}" type="parTrans" cxnId="{3830FFB4-AA38-B04F-8B32-07B847AECF66}">
      <dgm:prSet/>
      <dgm:spPr/>
      <dgm:t>
        <a:bodyPr/>
        <a:lstStyle/>
        <a:p>
          <a:endParaRPr lang="en-US"/>
        </a:p>
      </dgm:t>
    </dgm:pt>
    <dgm:pt modelId="{072AF77D-5CAD-5641-9297-1B04354B8341}" type="sibTrans" cxnId="{3830FFB4-AA38-B04F-8B32-07B847AECF66}">
      <dgm:prSet/>
      <dgm:spPr/>
      <dgm:t>
        <a:bodyPr/>
        <a:lstStyle/>
        <a:p>
          <a:endParaRPr lang="en-US"/>
        </a:p>
      </dgm:t>
    </dgm:pt>
    <dgm:pt modelId="{4BA3F045-6A95-3C4D-A27E-380AA544C704}">
      <dgm:prSet/>
      <dgm:spPr>
        <a:ln>
          <a:solidFill>
            <a:schemeClr val="accent3"/>
          </a:solidFill>
        </a:ln>
      </dgm:spPr>
      <dgm:t>
        <a:bodyPr/>
        <a:lstStyle/>
        <a:p>
          <a:pPr>
            <a:spcAft>
              <a:spcPts val="870"/>
            </a:spcAft>
          </a:pPr>
          <a:r>
            <a:rPr lang="en-GB" dirty="0" smtClean="0"/>
            <a:t>To determine whether a block is in the cache, the cache control logic must simultaneously examine every line’s Tag for a match </a:t>
          </a:r>
        </a:p>
      </dgm:t>
    </dgm:pt>
    <dgm:pt modelId="{2A8F251F-A570-5345-BAC5-FDA4FE861646}" type="parTrans" cxnId="{F66FCCD0-D75D-2142-BE23-49CE8ECBCBDD}">
      <dgm:prSet/>
      <dgm:spPr/>
      <dgm:t>
        <a:bodyPr/>
        <a:lstStyle/>
        <a:p>
          <a:endParaRPr lang="en-US"/>
        </a:p>
      </dgm:t>
    </dgm:pt>
    <dgm:pt modelId="{F442362B-3A67-7A47-95DC-3E4F366E693B}" type="sibTrans" cxnId="{F66FCCD0-D75D-2142-BE23-49CE8ECBCBDD}">
      <dgm:prSet/>
      <dgm:spPr/>
      <dgm:t>
        <a:bodyPr/>
        <a:lstStyle/>
        <a:p>
          <a:endParaRPr lang="en-US"/>
        </a:p>
      </dgm:t>
    </dgm:pt>
    <dgm:pt modelId="{A99D3850-98F6-4E44-BEF7-9A02F984869B}">
      <dgm:prSet custT="1"/>
      <dgm:spPr/>
      <dgm:t>
        <a:bodyPr/>
        <a:lstStyle/>
        <a:p>
          <a:r>
            <a:rPr lang="en-GB" sz="2000" b="0" dirty="0" smtClean="0">
              <a:effectLst>
                <a:outerShdw blurRad="38100" dist="38100" dir="2700000" algn="tl">
                  <a:srgbClr val="000000">
                    <a:alpha val="43137"/>
                  </a:srgbClr>
                </a:outerShdw>
              </a:effectLst>
            </a:rPr>
            <a:t>Set Associative</a:t>
          </a:r>
        </a:p>
      </dgm:t>
    </dgm:pt>
    <dgm:pt modelId="{951B9852-4730-834E-AC14-3E0184947864}" type="parTrans" cxnId="{6FBBA797-82F7-D54D-B530-618A1498298A}">
      <dgm:prSet/>
      <dgm:spPr/>
      <dgm:t>
        <a:bodyPr/>
        <a:lstStyle/>
        <a:p>
          <a:endParaRPr lang="en-US"/>
        </a:p>
      </dgm:t>
    </dgm:pt>
    <dgm:pt modelId="{7B35E651-A0B2-9E4E-A22B-ACC88F12945C}" type="sibTrans" cxnId="{6FBBA797-82F7-D54D-B530-618A1498298A}">
      <dgm:prSet/>
      <dgm:spPr/>
      <dgm:t>
        <a:bodyPr/>
        <a:lstStyle/>
        <a:p>
          <a:endParaRPr lang="en-US"/>
        </a:p>
      </dgm:t>
    </dgm:pt>
    <dgm:pt modelId="{B813EF2F-B021-CF49-99EE-AF28C0CEB44B}">
      <dgm:prSet/>
      <dgm:spPr>
        <a:ln>
          <a:solidFill>
            <a:schemeClr val="accent3"/>
          </a:solidFill>
        </a:ln>
      </dgm:spPr>
      <dgm:t>
        <a:bodyPr/>
        <a:lstStyle/>
        <a:p>
          <a:r>
            <a:rPr lang="en-GB" dirty="0" smtClean="0"/>
            <a:t>A compromise that exhibits the strengths of both the direct and associative approaches while reducing their disadvantages</a:t>
          </a:r>
        </a:p>
      </dgm:t>
    </dgm:pt>
    <dgm:pt modelId="{CC6BA37D-3001-9A47-9536-FF0B64F74DB0}" type="parTrans" cxnId="{83F40A94-EC0F-874E-8848-9CD668E3DAC5}">
      <dgm:prSet/>
      <dgm:spPr/>
      <dgm:t>
        <a:bodyPr/>
        <a:lstStyle/>
        <a:p>
          <a:endParaRPr lang="en-US"/>
        </a:p>
      </dgm:t>
    </dgm:pt>
    <dgm:pt modelId="{A9D1BA43-18D0-DC49-B987-22B9CCB8372B}" type="sibTrans" cxnId="{83F40A94-EC0F-874E-8848-9CD668E3DAC5}">
      <dgm:prSet/>
      <dgm:spPr/>
      <dgm:t>
        <a:bodyPr/>
        <a:lstStyle/>
        <a:p>
          <a:endParaRPr lang="en-US"/>
        </a:p>
      </dgm:t>
    </dgm:pt>
    <dgm:pt modelId="{E6F1CDC0-3207-B746-8E96-D79FD36AF5BE}" type="pres">
      <dgm:prSet presAssocID="{C8554145-8B2F-074A-B096-4987C5D81764}" presName="Name0" presStyleCnt="0">
        <dgm:presLayoutVars>
          <dgm:dir/>
          <dgm:animLvl val="lvl"/>
          <dgm:resizeHandles val="exact"/>
        </dgm:presLayoutVars>
      </dgm:prSet>
      <dgm:spPr/>
      <dgm:t>
        <a:bodyPr/>
        <a:lstStyle/>
        <a:p>
          <a:endParaRPr lang="en-US"/>
        </a:p>
      </dgm:t>
    </dgm:pt>
    <dgm:pt modelId="{00FF6AA7-3C77-6846-8C8C-BBD41B8BCF06}" type="pres">
      <dgm:prSet presAssocID="{D7CDE4F2-0B29-5340-B4CA-7903895738A3}" presName="composite" presStyleCnt="0"/>
      <dgm:spPr/>
    </dgm:pt>
    <dgm:pt modelId="{59B4F48F-6F74-9842-A164-78C65E62632D}" type="pres">
      <dgm:prSet presAssocID="{D7CDE4F2-0B29-5340-B4CA-7903895738A3}" presName="parTx" presStyleLbl="alignNode1" presStyleIdx="0" presStyleCnt="3" custScaleY="182604">
        <dgm:presLayoutVars>
          <dgm:chMax val="0"/>
          <dgm:chPref val="0"/>
          <dgm:bulletEnabled val="1"/>
        </dgm:presLayoutVars>
      </dgm:prSet>
      <dgm:spPr/>
      <dgm:t>
        <a:bodyPr/>
        <a:lstStyle/>
        <a:p>
          <a:endParaRPr lang="en-US"/>
        </a:p>
      </dgm:t>
    </dgm:pt>
    <dgm:pt modelId="{5E6AA0E8-B225-9D44-A86D-9767773C4003}" type="pres">
      <dgm:prSet presAssocID="{D7CDE4F2-0B29-5340-B4CA-7903895738A3}" presName="desTx" presStyleLbl="alignAccFollowNode1" presStyleIdx="0" presStyleCnt="3">
        <dgm:presLayoutVars>
          <dgm:bulletEnabled val="1"/>
        </dgm:presLayoutVars>
      </dgm:prSet>
      <dgm:spPr/>
      <dgm:t>
        <a:bodyPr/>
        <a:lstStyle/>
        <a:p>
          <a:endParaRPr lang="en-US"/>
        </a:p>
      </dgm:t>
    </dgm:pt>
    <dgm:pt modelId="{292114E3-B226-5E49-BD98-2AE7463D8722}" type="pres">
      <dgm:prSet presAssocID="{7F68183D-C7C4-0744-8B7F-164B7F22AAE1}" presName="space" presStyleCnt="0"/>
      <dgm:spPr/>
    </dgm:pt>
    <dgm:pt modelId="{5778BF55-7BDA-EA4A-B3F4-6A1D653C494D}" type="pres">
      <dgm:prSet presAssocID="{774F7563-D777-364A-9F75-45F9C7D60EC4}" presName="composite" presStyleCnt="0"/>
      <dgm:spPr/>
    </dgm:pt>
    <dgm:pt modelId="{B3F6D228-9039-A949-A88A-D4A04B9662CD}" type="pres">
      <dgm:prSet presAssocID="{774F7563-D777-364A-9F75-45F9C7D60EC4}" presName="parTx" presStyleLbl="alignNode1" presStyleIdx="1" presStyleCnt="3" custScaleY="201857">
        <dgm:presLayoutVars>
          <dgm:chMax val="0"/>
          <dgm:chPref val="0"/>
          <dgm:bulletEnabled val="1"/>
        </dgm:presLayoutVars>
      </dgm:prSet>
      <dgm:spPr/>
      <dgm:t>
        <a:bodyPr/>
        <a:lstStyle/>
        <a:p>
          <a:endParaRPr lang="en-US"/>
        </a:p>
      </dgm:t>
    </dgm:pt>
    <dgm:pt modelId="{9F9ABC03-ED5A-8C4F-ABBA-7702123255F3}" type="pres">
      <dgm:prSet presAssocID="{774F7563-D777-364A-9F75-45F9C7D60EC4}" presName="desTx" presStyleLbl="alignAccFollowNode1" presStyleIdx="1" presStyleCnt="3" custScaleY="100000">
        <dgm:presLayoutVars>
          <dgm:bulletEnabled val="1"/>
        </dgm:presLayoutVars>
      </dgm:prSet>
      <dgm:spPr/>
      <dgm:t>
        <a:bodyPr/>
        <a:lstStyle/>
        <a:p>
          <a:endParaRPr lang="en-US"/>
        </a:p>
      </dgm:t>
    </dgm:pt>
    <dgm:pt modelId="{2E44FD69-8EF1-1044-BD64-FA3251E6599F}" type="pres">
      <dgm:prSet presAssocID="{AB3AF520-248D-BF48-B1F9-978BCD1779B3}" presName="space" presStyleCnt="0"/>
      <dgm:spPr/>
    </dgm:pt>
    <dgm:pt modelId="{B4B3A9FF-1992-544C-BCB0-98655366645A}" type="pres">
      <dgm:prSet presAssocID="{A99D3850-98F6-4E44-BEF7-9A02F984869B}" presName="composite" presStyleCnt="0"/>
      <dgm:spPr/>
    </dgm:pt>
    <dgm:pt modelId="{F94948FC-FEE2-2A41-9A9E-9B62084D71F6}" type="pres">
      <dgm:prSet presAssocID="{A99D3850-98F6-4E44-BEF7-9A02F984869B}" presName="parTx" presStyleLbl="alignNode1" presStyleIdx="2" presStyleCnt="3" custScaleY="201857" custLinFactNeighborX="49837" custLinFactNeighborY="-11031">
        <dgm:presLayoutVars>
          <dgm:chMax val="0"/>
          <dgm:chPref val="0"/>
          <dgm:bulletEnabled val="1"/>
        </dgm:presLayoutVars>
      </dgm:prSet>
      <dgm:spPr/>
      <dgm:t>
        <a:bodyPr/>
        <a:lstStyle/>
        <a:p>
          <a:endParaRPr lang="en-US"/>
        </a:p>
      </dgm:t>
    </dgm:pt>
    <dgm:pt modelId="{C30E3304-D114-7743-A3EC-2445BAC10332}" type="pres">
      <dgm:prSet presAssocID="{A99D3850-98F6-4E44-BEF7-9A02F984869B}" presName="desTx" presStyleLbl="alignAccFollowNode1" presStyleIdx="2" presStyleCnt="3">
        <dgm:presLayoutVars>
          <dgm:bulletEnabled val="1"/>
        </dgm:presLayoutVars>
      </dgm:prSet>
      <dgm:spPr/>
      <dgm:t>
        <a:bodyPr/>
        <a:lstStyle/>
        <a:p>
          <a:endParaRPr lang="en-US"/>
        </a:p>
      </dgm:t>
    </dgm:pt>
  </dgm:ptLst>
  <dgm:cxnLst>
    <dgm:cxn modelId="{032C7BCF-E259-6D47-A130-6EE43F533BEA}" srcId="{774F7563-D777-364A-9F75-45F9C7D60EC4}" destId="{D4FAE11D-4D51-144C-9B47-0A24B52010D8}" srcOrd="0" destOrd="0" parTransId="{158B2218-BF64-DD45-B97C-B84C578BEC96}" sibTransId="{50B34E17-D1CA-C842-8527-9F30C06D1817}"/>
    <dgm:cxn modelId="{FB790DFD-433A-4844-AE07-A364F1A45B29}" type="presOf" srcId="{CE70BF09-602F-9649-8CD0-34EA655C874E}" destId="{5E6AA0E8-B225-9D44-A86D-9767773C4003}" srcOrd="0" destOrd="0" presId="urn:microsoft.com/office/officeart/2005/8/layout/hList1"/>
    <dgm:cxn modelId="{83F40A94-EC0F-874E-8848-9CD668E3DAC5}" srcId="{A99D3850-98F6-4E44-BEF7-9A02F984869B}" destId="{B813EF2F-B021-CF49-99EE-AF28C0CEB44B}" srcOrd="0" destOrd="0" parTransId="{CC6BA37D-3001-9A47-9536-FF0B64F74DB0}" sibTransId="{A9D1BA43-18D0-DC49-B987-22B9CCB8372B}"/>
    <dgm:cxn modelId="{3830FFB4-AA38-B04F-8B32-07B847AECF66}" srcId="{774F7563-D777-364A-9F75-45F9C7D60EC4}" destId="{3B7C31DE-8A89-2F4A-B650-4D9BC2724207}" srcOrd="1" destOrd="0" parTransId="{7851C849-F575-894A-9B00-B44B79CA9B3A}" sibTransId="{072AF77D-5CAD-5641-9297-1B04354B8341}"/>
    <dgm:cxn modelId="{DA2DE9F0-BB96-EA42-BD49-378D8DED2465}" type="presOf" srcId="{4BA3F045-6A95-3C4D-A27E-380AA544C704}" destId="{9F9ABC03-ED5A-8C4F-ABBA-7702123255F3}" srcOrd="0" destOrd="2" presId="urn:microsoft.com/office/officeart/2005/8/layout/hList1"/>
    <dgm:cxn modelId="{F66FCCD0-D75D-2142-BE23-49CE8ECBCBDD}" srcId="{774F7563-D777-364A-9F75-45F9C7D60EC4}" destId="{4BA3F045-6A95-3C4D-A27E-380AA544C704}" srcOrd="2" destOrd="0" parTransId="{2A8F251F-A570-5345-BAC5-FDA4FE861646}" sibTransId="{F442362B-3A67-7A47-95DC-3E4F366E693B}"/>
    <dgm:cxn modelId="{1AB26EF2-7B2B-F84A-AB75-1FAF1A9BDBA1}" type="presOf" srcId="{B813EF2F-B021-CF49-99EE-AF28C0CEB44B}" destId="{C30E3304-D114-7743-A3EC-2445BAC10332}" srcOrd="0" destOrd="0" presId="urn:microsoft.com/office/officeart/2005/8/layout/hList1"/>
    <dgm:cxn modelId="{96684618-87D5-B54E-AB79-410FC7648805}" type="presOf" srcId="{D4FAE11D-4D51-144C-9B47-0A24B52010D8}" destId="{9F9ABC03-ED5A-8C4F-ABBA-7702123255F3}" srcOrd="0" destOrd="0" presId="urn:microsoft.com/office/officeart/2005/8/layout/hList1"/>
    <dgm:cxn modelId="{7A2A9762-9669-8747-A0DA-9756CF9435EA}" type="presOf" srcId="{774F7563-D777-364A-9F75-45F9C7D60EC4}" destId="{B3F6D228-9039-A949-A88A-D4A04B9662CD}" srcOrd="0" destOrd="0" presId="urn:microsoft.com/office/officeart/2005/8/layout/hList1"/>
    <dgm:cxn modelId="{B702C06D-14E4-2B42-AB62-E42EFB05C477}" type="presOf" srcId="{D7CDE4F2-0B29-5340-B4CA-7903895738A3}" destId="{59B4F48F-6F74-9842-A164-78C65E62632D}" srcOrd="0" destOrd="0" presId="urn:microsoft.com/office/officeart/2005/8/layout/hList1"/>
    <dgm:cxn modelId="{A7AD2E9A-6BF5-484C-8E78-131CC23FBDB4}" type="presOf" srcId="{3B7C31DE-8A89-2F4A-B650-4D9BC2724207}" destId="{9F9ABC03-ED5A-8C4F-ABBA-7702123255F3}" srcOrd="0" destOrd="1" presId="urn:microsoft.com/office/officeart/2005/8/layout/hList1"/>
    <dgm:cxn modelId="{6FBBA797-82F7-D54D-B530-618A1498298A}" srcId="{C8554145-8B2F-074A-B096-4987C5D81764}" destId="{A99D3850-98F6-4E44-BEF7-9A02F984869B}" srcOrd="2" destOrd="0" parTransId="{951B9852-4730-834E-AC14-3E0184947864}" sibTransId="{7B35E651-A0B2-9E4E-A22B-ACC88F12945C}"/>
    <dgm:cxn modelId="{613E4B5A-F04E-C64D-93AF-A975A80E6E43}" srcId="{C8554145-8B2F-074A-B096-4987C5D81764}" destId="{774F7563-D777-364A-9F75-45F9C7D60EC4}" srcOrd="1" destOrd="0" parTransId="{EC5A4339-55E9-3A42-8D7F-B8722BCD8BF7}" sibTransId="{AB3AF520-248D-BF48-B1F9-978BCD1779B3}"/>
    <dgm:cxn modelId="{7FF6E75A-AE35-2E4E-B34E-45BF8A312452}" type="presOf" srcId="{C8554145-8B2F-074A-B096-4987C5D81764}" destId="{E6F1CDC0-3207-B746-8E96-D79FD36AF5BE}" srcOrd="0" destOrd="0" presId="urn:microsoft.com/office/officeart/2005/8/layout/hList1"/>
    <dgm:cxn modelId="{45234C71-A75A-4948-AA50-CA929298C2E4}" srcId="{D7CDE4F2-0B29-5340-B4CA-7903895738A3}" destId="{CE70BF09-602F-9649-8CD0-34EA655C874E}" srcOrd="0" destOrd="0" parTransId="{51F5F06F-23EF-F04F-A0D7-A1938E1EC98E}" sibTransId="{FA0F2068-8C99-5449-ACCA-D829BC1CF04F}"/>
    <dgm:cxn modelId="{8D892A32-CCC2-0244-9C7C-71C7F64C96C1}" type="presOf" srcId="{F7A3FECA-373A-A646-A287-98E0B2650607}" destId="{5E6AA0E8-B225-9D44-A86D-9767773C4003}" srcOrd="0" destOrd="1" presId="urn:microsoft.com/office/officeart/2005/8/layout/hList1"/>
    <dgm:cxn modelId="{6DD83BD2-3806-4B4C-B69B-04476113A707}" srcId="{C8554145-8B2F-074A-B096-4987C5D81764}" destId="{D7CDE4F2-0B29-5340-B4CA-7903895738A3}" srcOrd="0" destOrd="0" parTransId="{6DA94CC3-93A7-6145-97D5-23326244C255}" sibTransId="{7F68183D-C7C4-0744-8B7F-164B7F22AAE1}"/>
    <dgm:cxn modelId="{24CE816C-F52E-BC4C-B324-614A6E480F51}" type="presOf" srcId="{A99D3850-98F6-4E44-BEF7-9A02F984869B}" destId="{F94948FC-FEE2-2A41-9A9E-9B62084D71F6}" srcOrd="0" destOrd="0" presId="urn:microsoft.com/office/officeart/2005/8/layout/hList1"/>
    <dgm:cxn modelId="{35B01054-9196-344C-B8F2-6375BCFAD3D4}" srcId="{D7CDE4F2-0B29-5340-B4CA-7903895738A3}" destId="{F7A3FECA-373A-A646-A287-98E0B2650607}" srcOrd="1" destOrd="0" parTransId="{781EB878-8836-A74C-9250-B959FDD1A446}" sibTransId="{D06912E3-8B83-214C-A4A9-7E7651A7F062}"/>
    <dgm:cxn modelId="{083FFB63-F3A0-C441-85AD-22812D4B1624}" type="presParOf" srcId="{E6F1CDC0-3207-B746-8E96-D79FD36AF5BE}" destId="{00FF6AA7-3C77-6846-8C8C-BBD41B8BCF06}" srcOrd="0" destOrd="0" presId="urn:microsoft.com/office/officeart/2005/8/layout/hList1"/>
    <dgm:cxn modelId="{E921A864-D9EF-9042-BD78-685DDFABF256}" type="presParOf" srcId="{00FF6AA7-3C77-6846-8C8C-BBD41B8BCF06}" destId="{59B4F48F-6F74-9842-A164-78C65E62632D}" srcOrd="0" destOrd="0" presId="urn:microsoft.com/office/officeart/2005/8/layout/hList1"/>
    <dgm:cxn modelId="{71B9F754-E4D9-944A-8D87-DA14624C6869}" type="presParOf" srcId="{00FF6AA7-3C77-6846-8C8C-BBD41B8BCF06}" destId="{5E6AA0E8-B225-9D44-A86D-9767773C4003}" srcOrd="1" destOrd="0" presId="urn:microsoft.com/office/officeart/2005/8/layout/hList1"/>
    <dgm:cxn modelId="{1936C26B-903B-6740-9575-97D24F4B4F65}" type="presParOf" srcId="{E6F1CDC0-3207-B746-8E96-D79FD36AF5BE}" destId="{292114E3-B226-5E49-BD98-2AE7463D8722}" srcOrd="1" destOrd="0" presId="urn:microsoft.com/office/officeart/2005/8/layout/hList1"/>
    <dgm:cxn modelId="{D66D80C2-4499-EC41-94C4-20CE7D093DAF}" type="presParOf" srcId="{E6F1CDC0-3207-B746-8E96-D79FD36AF5BE}" destId="{5778BF55-7BDA-EA4A-B3F4-6A1D653C494D}" srcOrd="2" destOrd="0" presId="urn:microsoft.com/office/officeart/2005/8/layout/hList1"/>
    <dgm:cxn modelId="{A56D53B6-483A-7749-AAF8-259F11D1D628}" type="presParOf" srcId="{5778BF55-7BDA-EA4A-B3F4-6A1D653C494D}" destId="{B3F6D228-9039-A949-A88A-D4A04B9662CD}" srcOrd="0" destOrd="0" presId="urn:microsoft.com/office/officeart/2005/8/layout/hList1"/>
    <dgm:cxn modelId="{E495D2D8-0B80-764D-BB14-C573FB9BAE84}" type="presParOf" srcId="{5778BF55-7BDA-EA4A-B3F4-6A1D653C494D}" destId="{9F9ABC03-ED5A-8C4F-ABBA-7702123255F3}" srcOrd="1" destOrd="0" presId="urn:microsoft.com/office/officeart/2005/8/layout/hList1"/>
    <dgm:cxn modelId="{A73DBA6A-9710-B543-AE04-C1C39CF08076}" type="presParOf" srcId="{E6F1CDC0-3207-B746-8E96-D79FD36AF5BE}" destId="{2E44FD69-8EF1-1044-BD64-FA3251E6599F}" srcOrd="3" destOrd="0" presId="urn:microsoft.com/office/officeart/2005/8/layout/hList1"/>
    <dgm:cxn modelId="{FE813A26-CCF3-7144-AAB0-50A623174D91}" type="presParOf" srcId="{E6F1CDC0-3207-B746-8E96-D79FD36AF5BE}" destId="{B4B3A9FF-1992-544C-BCB0-98655366645A}" srcOrd="4" destOrd="0" presId="urn:microsoft.com/office/officeart/2005/8/layout/hList1"/>
    <dgm:cxn modelId="{DD4FFA8C-629A-A845-B901-48F9D3B63DB9}" type="presParOf" srcId="{B4B3A9FF-1992-544C-BCB0-98655366645A}" destId="{F94948FC-FEE2-2A41-9A9E-9B62084D71F6}" srcOrd="0" destOrd="0" presId="urn:microsoft.com/office/officeart/2005/8/layout/hList1"/>
    <dgm:cxn modelId="{A6856B1E-2CB4-B046-A1E2-A894F9ED01E6}" type="presParOf" srcId="{B4B3A9FF-1992-544C-BCB0-98655366645A}" destId="{C30E3304-D114-7743-A3EC-2445BAC1033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8DD8FA-32BB-C04B-A3C9-B425357390F4}"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022E0863-7C5B-4248-A38E-1C454C4790C6}">
      <dgm:prSet/>
      <dgm:spPr>
        <a:solidFill>
          <a:schemeClr val="accent4"/>
        </a:solidFill>
        <a:ln>
          <a:solidFill>
            <a:schemeClr val="accent4"/>
          </a:solidFill>
        </a:ln>
      </dgm:spPr>
      <dgm:t>
        <a:bodyPr/>
        <a:lstStyle/>
        <a:p>
          <a:pPr rtl="0"/>
          <a:r>
            <a:rPr lang="en-US" dirty="0" smtClean="0"/>
            <a:t>When a block that is resident in the cache is to be replaced there are two cases to consider:</a:t>
          </a:r>
          <a:endParaRPr lang="en-US" dirty="0"/>
        </a:p>
      </dgm:t>
    </dgm:pt>
    <dgm:pt modelId="{2E97AE6D-A917-9E44-A214-0770A4EFCB56}" type="parTrans" cxnId="{07B4E7E5-1C74-E042-956D-3A0D8EEB47E5}">
      <dgm:prSet/>
      <dgm:spPr/>
      <dgm:t>
        <a:bodyPr/>
        <a:lstStyle/>
        <a:p>
          <a:endParaRPr lang="en-US"/>
        </a:p>
      </dgm:t>
    </dgm:pt>
    <dgm:pt modelId="{391462BD-0051-DC4B-BE07-8562636C7355}" type="sibTrans" cxnId="{07B4E7E5-1C74-E042-956D-3A0D8EEB47E5}">
      <dgm:prSet/>
      <dgm:spPr/>
      <dgm:t>
        <a:bodyPr/>
        <a:lstStyle/>
        <a:p>
          <a:endParaRPr lang="en-US"/>
        </a:p>
      </dgm:t>
    </dgm:pt>
    <dgm:pt modelId="{6AE17495-F142-F346-8094-6C147A6707E7}">
      <dgm:prSet/>
      <dgm:spPr>
        <a:ln>
          <a:solidFill>
            <a:schemeClr val="accent4"/>
          </a:solidFill>
        </a:ln>
      </dgm:spPr>
      <dgm:t>
        <a:bodyPr/>
        <a:lstStyle/>
        <a:p>
          <a:pPr rtl="0"/>
          <a:r>
            <a:rPr lang="en-US" dirty="0" smtClean="0"/>
            <a:t>If the old block in the cache has not been altered then it may be overwritten with a new block without first writing out the old block</a:t>
          </a:r>
          <a:endParaRPr lang="en-US" dirty="0"/>
        </a:p>
      </dgm:t>
    </dgm:pt>
    <dgm:pt modelId="{32AEB28B-C998-1E4F-B5FF-E6C9BADBC012}" type="parTrans" cxnId="{D7E2110E-AF45-954A-9639-FEC8D9AE8F71}">
      <dgm:prSet/>
      <dgm:spPr>
        <a:solidFill>
          <a:schemeClr val="accent4"/>
        </a:solidFill>
        <a:effectLst/>
      </dgm:spPr>
      <dgm:t>
        <a:bodyPr/>
        <a:lstStyle/>
        <a:p>
          <a:endParaRPr lang="en-US" dirty="0"/>
        </a:p>
      </dgm:t>
    </dgm:pt>
    <dgm:pt modelId="{468E7CD9-0A07-434E-9677-5FEE2DBBE9CE}" type="sibTrans" cxnId="{D7E2110E-AF45-954A-9639-FEC8D9AE8F71}">
      <dgm:prSet/>
      <dgm:spPr>
        <a:solidFill>
          <a:schemeClr val="accent4"/>
        </a:solidFill>
        <a:effectLst/>
      </dgm:spPr>
      <dgm:t>
        <a:bodyPr/>
        <a:lstStyle/>
        <a:p>
          <a:endParaRPr lang="en-US" dirty="0"/>
        </a:p>
      </dgm:t>
    </dgm:pt>
    <dgm:pt modelId="{96131DBC-98E5-8945-BCB4-D926D0E876DC}">
      <dgm:prSet/>
      <dgm:spPr>
        <a:ln>
          <a:solidFill>
            <a:schemeClr val="accent4"/>
          </a:solidFill>
        </a:ln>
      </dgm:spPr>
      <dgm:t>
        <a:bodyPr/>
        <a:lstStyle/>
        <a:p>
          <a:pPr rtl="0"/>
          <a:r>
            <a:rPr lang="en-US" dirty="0" smtClean="0"/>
            <a:t>If at least one write operation has been performed on a word in that line of the cache then main memory must be updated by writing the line of cache out to the block of memory before bringing in the new block</a:t>
          </a:r>
          <a:endParaRPr lang="en-US" dirty="0"/>
        </a:p>
      </dgm:t>
    </dgm:pt>
    <dgm:pt modelId="{94E4766F-2C8C-E54F-B7B3-B2AE2E6AF669}" type="parTrans" cxnId="{3CD200A9-41BA-FC43-B7AC-70779D9557BE}">
      <dgm:prSet/>
      <dgm:spPr/>
      <dgm:t>
        <a:bodyPr/>
        <a:lstStyle/>
        <a:p>
          <a:endParaRPr lang="en-US"/>
        </a:p>
      </dgm:t>
    </dgm:pt>
    <dgm:pt modelId="{8064DA95-FA67-C54D-8E8E-246B9DAC3EEE}" type="sibTrans" cxnId="{3CD200A9-41BA-FC43-B7AC-70779D9557BE}">
      <dgm:prSet/>
      <dgm:spPr/>
      <dgm:t>
        <a:bodyPr/>
        <a:lstStyle/>
        <a:p>
          <a:endParaRPr lang="en-US"/>
        </a:p>
      </dgm:t>
    </dgm:pt>
    <dgm:pt modelId="{1CB47A35-D296-474F-9F2A-12475FBF3F49}">
      <dgm:prSet/>
      <dgm:spPr>
        <a:solidFill>
          <a:schemeClr val="accent3"/>
        </a:solidFill>
        <a:ln>
          <a:solidFill>
            <a:schemeClr val="accent3"/>
          </a:solidFill>
        </a:ln>
      </dgm:spPr>
      <dgm:t>
        <a:bodyPr/>
        <a:lstStyle/>
        <a:p>
          <a:pPr rtl="0"/>
          <a:r>
            <a:rPr lang="en-US" dirty="0" smtClean="0"/>
            <a:t>There are two problems to contend with:</a:t>
          </a:r>
          <a:endParaRPr lang="en-US" dirty="0"/>
        </a:p>
      </dgm:t>
    </dgm:pt>
    <dgm:pt modelId="{077B61D2-8416-D941-AC08-840B5E56B829}" type="parTrans" cxnId="{E35B0638-21BA-0D41-B96E-4D1A995150A6}">
      <dgm:prSet/>
      <dgm:spPr/>
      <dgm:t>
        <a:bodyPr/>
        <a:lstStyle/>
        <a:p>
          <a:endParaRPr lang="en-US"/>
        </a:p>
      </dgm:t>
    </dgm:pt>
    <dgm:pt modelId="{FCAF96B8-3776-B644-986A-46F0D2116D2D}" type="sibTrans" cxnId="{E35B0638-21BA-0D41-B96E-4D1A995150A6}">
      <dgm:prSet/>
      <dgm:spPr/>
      <dgm:t>
        <a:bodyPr/>
        <a:lstStyle/>
        <a:p>
          <a:endParaRPr lang="en-US"/>
        </a:p>
      </dgm:t>
    </dgm:pt>
    <dgm:pt modelId="{1213F169-EDA0-EB47-9992-BF7B571275AC}">
      <dgm:prSet/>
      <dgm:spPr>
        <a:ln>
          <a:solidFill>
            <a:schemeClr val="accent3"/>
          </a:solidFill>
        </a:ln>
      </dgm:spPr>
      <dgm:t>
        <a:bodyPr/>
        <a:lstStyle/>
        <a:p>
          <a:pPr rtl="0"/>
          <a:r>
            <a:rPr lang="en-US" dirty="0" smtClean="0"/>
            <a:t>More than one device may have access to main memory</a:t>
          </a:r>
          <a:endParaRPr lang="en-US" dirty="0"/>
        </a:p>
      </dgm:t>
    </dgm:pt>
    <dgm:pt modelId="{D9CBD3A3-7A39-D04F-A71A-3B55DC0FFD3F}" type="parTrans" cxnId="{95F9B1E9-EED2-CD49-A041-14AB5856ECDA}">
      <dgm:prSet/>
      <dgm:spPr>
        <a:solidFill>
          <a:schemeClr val="accent3"/>
        </a:solidFill>
        <a:effectLst/>
      </dgm:spPr>
      <dgm:t>
        <a:bodyPr/>
        <a:lstStyle/>
        <a:p>
          <a:endParaRPr lang="en-US" dirty="0"/>
        </a:p>
      </dgm:t>
    </dgm:pt>
    <dgm:pt modelId="{1254B9F7-30E4-BF4C-82CD-92ECBA4D42F5}" type="sibTrans" cxnId="{95F9B1E9-EED2-CD49-A041-14AB5856ECDA}">
      <dgm:prSet/>
      <dgm:spPr>
        <a:solidFill>
          <a:schemeClr val="accent3"/>
        </a:solidFill>
        <a:effectLst/>
      </dgm:spPr>
      <dgm:t>
        <a:bodyPr/>
        <a:lstStyle/>
        <a:p>
          <a:endParaRPr lang="en-US" dirty="0"/>
        </a:p>
      </dgm:t>
    </dgm:pt>
    <dgm:pt modelId="{7AF86266-B030-5F47-A49F-D00BC31FE007}">
      <dgm:prSet/>
      <dgm:spPr>
        <a:ln>
          <a:solidFill>
            <a:schemeClr val="accent3"/>
          </a:solidFill>
        </a:ln>
      </dgm:spPr>
      <dgm:t>
        <a:bodyPr/>
        <a:lstStyle/>
        <a:p>
          <a:pPr rtl="0"/>
          <a:r>
            <a:rPr lang="en-US" dirty="0" smtClean="0"/>
            <a:t>A more complex problem occurs when multiple processors are attached to the same bus and each processor has its own local cache - if a word is altered in one cache it could conceivably invalidate a word in other caches</a:t>
          </a:r>
          <a:endParaRPr lang="en-US" dirty="0"/>
        </a:p>
      </dgm:t>
    </dgm:pt>
    <dgm:pt modelId="{22537051-1FB0-F248-88C0-45F3927C242E}" type="parTrans" cxnId="{4818DB8F-C60E-E24A-9760-A40A254BC7C8}">
      <dgm:prSet/>
      <dgm:spPr/>
      <dgm:t>
        <a:bodyPr/>
        <a:lstStyle/>
        <a:p>
          <a:endParaRPr lang="en-US"/>
        </a:p>
      </dgm:t>
    </dgm:pt>
    <dgm:pt modelId="{20C440D0-917C-174E-AD6D-E5FEECA5BFED}" type="sibTrans" cxnId="{4818DB8F-C60E-E24A-9760-A40A254BC7C8}">
      <dgm:prSet/>
      <dgm:spPr/>
      <dgm:t>
        <a:bodyPr/>
        <a:lstStyle/>
        <a:p>
          <a:endParaRPr lang="en-US"/>
        </a:p>
      </dgm:t>
    </dgm:pt>
    <dgm:pt modelId="{E7C7B2B5-6455-8040-824D-D654BFFEB931}" type="pres">
      <dgm:prSet presAssocID="{AF8DD8FA-32BB-C04B-A3C9-B425357390F4}" presName="Name0" presStyleCnt="0">
        <dgm:presLayoutVars>
          <dgm:dir/>
          <dgm:animLvl val="lvl"/>
          <dgm:resizeHandles val="exact"/>
        </dgm:presLayoutVars>
      </dgm:prSet>
      <dgm:spPr/>
      <dgm:t>
        <a:bodyPr/>
        <a:lstStyle/>
        <a:p>
          <a:endParaRPr lang="en-US"/>
        </a:p>
      </dgm:t>
    </dgm:pt>
    <dgm:pt modelId="{E4E6EE3A-7ADE-B64E-8DDE-E0C29C0824CE}" type="pres">
      <dgm:prSet presAssocID="{022E0863-7C5B-4248-A38E-1C454C4790C6}" presName="vertFlow" presStyleCnt="0"/>
      <dgm:spPr/>
    </dgm:pt>
    <dgm:pt modelId="{0811B929-E516-5443-B0F5-EC0B30A47FDB}" type="pres">
      <dgm:prSet presAssocID="{022E0863-7C5B-4248-A38E-1C454C4790C6}" presName="header" presStyleLbl="node1" presStyleIdx="0" presStyleCnt="2"/>
      <dgm:spPr/>
      <dgm:t>
        <a:bodyPr/>
        <a:lstStyle/>
        <a:p>
          <a:endParaRPr lang="en-US"/>
        </a:p>
      </dgm:t>
    </dgm:pt>
    <dgm:pt modelId="{D31FB0BD-CB04-3C41-B317-3A5187E6AE93}" type="pres">
      <dgm:prSet presAssocID="{32AEB28B-C998-1E4F-B5FF-E6C9BADBC012}" presName="parTrans" presStyleLbl="sibTrans2D1" presStyleIdx="0" presStyleCnt="4"/>
      <dgm:spPr/>
      <dgm:t>
        <a:bodyPr/>
        <a:lstStyle/>
        <a:p>
          <a:endParaRPr lang="en-US"/>
        </a:p>
      </dgm:t>
    </dgm:pt>
    <dgm:pt modelId="{3142DD91-2917-CC41-9BFA-CF928F5CC795}" type="pres">
      <dgm:prSet presAssocID="{6AE17495-F142-F346-8094-6C147A6707E7}" presName="child" presStyleLbl="alignAccFollowNode1" presStyleIdx="0" presStyleCnt="4">
        <dgm:presLayoutVars>
          <dgm:chMax val="0"/>
          <dgm:bulletEnabled val="1"/>
        </dgm:presLayoutVars>
      </dgm:prSet>
      <dgm:spPr/>
      <dgm:t>
        <a:bodyPr/>
        <a:lstStyle/>
        <a:p>
          <a:endParaRPr lang="en-US"/>
        </a:p>
      </dgm:t>
    </dgm:pt>
    <dgm:pt modelId="{2D23DC65-2635-7547-AB3F-AED6672AFFE6}" type="pres">
      <dgm:prSet presAssocID="{468E7CD9-0A07-434E-9677-5FEE2DBBE9CE}" presName="sibTrans" presStyleLbl="sibTrans2D1" presStyleIdx="1" presStyleCnt="4"/>
      <dgm:spPr/>
      <dgm:t>
        <a:bodyPr/>
        <a:lstStyle/>
        <a:p>
          <a:endParaRPr lang="en-US"/>
        </a:p>
      </dgm:t>
    </dgm:pt>
    <dgm:pt modelId="{4A68EEB7-D5C7-EF47-A954-BD8607821E05}" type="pres">
      <dgm:prSet presAssocID="{96131DBC-98E5-8945-BCB4-D926D0E876DC}" presName="child" presStyleLbl="alignAccFollowNode1" presStyleIdx="1" presStyleCnt="4" custScaleY="180804">
        <dgm:presLayoutVars>
          <dgm:chMax val="0"/>
          <dgm:bulletEnabled val="1"/>
        </dgm:presLayoutVars>
      </dgm:prSet>
      <dgm:spPr/>
      <dgm:t>
        <a:bodyPr/>
        <a:lstStyle/>
        <a:p>
          <a:endParaRPr lang="en-US"/>
        </a:p>
      </dgm:t>
    </dgm:pt>
    <dgm:pt modelId="{F2FC77B0-0C49-5C4A-9569-70B77E8CC044}" type="pres">
      <dgm:prSet presAssocID="{022E0863-7C5B-4248-A38E-1C454C4790C6}" presName="hSp" presStyleCnt="0"/>
      <dgm:spPr/>
    </dgm:pt>
    <dgm:pt modelId="{40B8AF06-51F8-2445-91E5-963B915B6C20}" type="pres">
      <dgm:prSet presAssocID="{1CB47A35-D296-474F-9F2A-12475FBF3F49}" presName="vertFlow" presStyleCnt="0"/>
      <dgm:spPr/>
    </dgm:pt>
    <dgm:pt modelId="{59333D82-04E3-344E-9F6D-7A52667AD3BD}" type="pres">
      <dgm:prSet presAssocID="{1CB47A35-D296-474F-9F2A-12475FBF3F49}" presName="header" presStyleLbl="node1" presStyleIdx="1" presStyleCnt="2"/>
      <dgm:spPr/>
      <dgm:t>
        <a:bodyPr/>
        <a:lstStyle/>
        <a:p>
          <a:endParaRPr lang="en-US"/>
        </a:p>
      </dgm:t>
    </dgm:pt>
    <dgm:pt modelId="{23FB0AB2-D708-C74D-9705-EFCC30F8BF72}" type="pres">
      <dgm:prSet presAssocID="{D9CBD3A3-7A39-D04F-A71A-3B55DC0FFD3F}" presName="parTrans" presStyleLbl="sibTrans2D1" presStyleIdx="2" presStyleCnt="4"/>
      <dgm:spPr/>
      <dgm:t>
        <a:bodyPr/>
        <a:lstStyle/>
        <a:p>
          <a:endParaRPr lang="en-US"/>
        </a:p>
      </dgm:t>
    </dgm:pt>
    <dgm:pt modelId="{7F36AA80-5C05-2F49-B7E9-B7C655619CE6}" type="pres">
      <dgm:prSet presAssocID="{1213F169-EDA0-EB47-9992-BF7B571275AC}" presName="child" presStyleLbl="alignAccFollowNode1" presStyleIdx="2" presStyleCnt="4">
        <dgm:presLayoutVars>
          <dgm:chMax val="0"/>
          <dgm:bulletEnabled val="1"/>
        </dgm:presLayoutVars>
      </dgm:prSet>
      <dgm:spPr/>
      <dgm:t>
        <a:bodyPr/>
        <a:lstStyle/>
        <a:p>
          <a:endParaRPr lang="en-US"/>
        </a:p>
      </dgm:t>
    </dgm:pt>
    <dgm:pt modelId="{B3C789D7-F7F9-6047-9980-E16EE5BCCF23}" type="pres">
      <dgm:prSet presAssocID="{1254B9F7-30E4-BF4C-82CD-92ECBA4D42F5}" presName="sibTrans" presStyleLbl="sibTrans2D1" presStyleIdx="3" presStyleCnt="4"/>
      <dgm:spPr/>
      <dgm:t>
        <a:bodyPr/>
        <a:lstStyle/>
        <a:p>
          <a:endParaRPr lang="en-US"/>
        </a:p>
      </dgm:t>
    </dgm:pt>
    <dgm:pt modelId="{70DA93BB-D5B7-C048-B918-81E67A7815CD}" type="pres">
      <dgm:prSet presAssocID="{7AF86266-B030-5F47-A49F-D00BC31FE007}" presName="child" presStyleLbl="alignAccFollowNode1" presStyleIdx="3" presStyleCnt="4" custScaleX="98973" custScaleY="171447">
        <dgm:presLayoutVars>
          <dgm:chMax val="0"/>
          <dgm:bulletEnabled val="1"/>
        </dgm:presLayoutVars>
      </dgm:prSet>
      <dgm:spPr/>
      <dgm:t>
        <a:bodyPr/>
        <a:lstStyle/>
        <a:p>
          <a:endParaRPr lang="en-US"/>
        </a:p>
      </dgm:t>
    </dgm:pt>
  </dgm:ptLst>
  <dgm:cxnLst>
    <dgm:cxn modelId="{C6B75648-336C-4B47-94B9-E6606F081175}" type="presOf" srcId="{D9CBD3A3-7A39-D04F-A71A-3B55DC0FFD3F}" destId="{23FB0AB2-D708-C74D-9705-EFCC30F8BF72}" srcOrd="0" destOrd="0" presId="urn:microsoft.com/office/officeart/2005/8/layout/lProcess1"/>
    <dgm:cxn modelId="{33050318-68E3-4441-B955-3EA40DD87CE2}" type="presOf" srcId="{1CB47A35-D296-474F-9F2A-12475FBF3F49}" destId="{59333D82-04E3-344E-9F6D-7A52667AD3BD}" srcOrd="0" destOrd="0" presId="urn:microsoft.com/office/officeart/2005/8/layout/lProcess1"/>
    <dgm:cxn modelId="{E0041346-089F-0546-A6A1-C9981E147A83}" type="presOf" srcId="{96131DBC-98E5-8945-BCB4-D926D0E876DC}" destId="{4A68EEB7-D5C7-EF47-A954-BD8607821E05}" srcOrd="0" destOrd="0" presId="urn:microsoft.com/office/officeart/2005/8/layout/lProcess1"/>
    <dgm:cxn modelId="{4640FF1F-F6E7-1D48-968A-AEDCBD615C28}" type="presOf" srcId="{AF8DD8FA-32BB-C04B-A3C9-B425357390F4}" destId="{E7C7B2B5-6455-8040-824D-D654BFFEB931}" srcOrd="0" destOrd="0" presId="urn:microsoft.com/office/officeart/2005/8/layout/lProcess1"/>
    <dgm:cxn modelId="{5F55AE5C-17F5-8946-8F72-782A769FF4AE}" type="presOf" srcId="{1254B9F7-30E4-BF4C-82CD-92ECBA4D42F5}" destId="{B3C789D7-F7F9-6047-9980-E16EE5BCCF23}" srcOrd="0" destOrd="0" presId="urn:microsoft.com/office/officeart/2005/8/layout/lProcess1"/>
    <dgm:cxn modelId="{55B18C96-A208-9447-9965-C6CF64ECF29D}" type="presOf" srcId="{32AEB28B-C998-1E4F-B5FF-E6C9BADBC012}" destId="{D31FB0BD-CB04-3C41-B317-3A5187E6AE93}" srcOrd="0" destOrd="0" presId="urn:microsoft.com/office/officeart/2005/8/layout/lProcess1"/>
    <dgm:cxn modelId="{95F9B1E9-EED2-CD49-A041-14AB5856ECDA}" srcId="{1CB47A35-D296-474F-9F2A-12475FBF3F49}" destId="{1213F169-EDA0-EB47-9992-BF7B571275AC}" srcOrd="0" destOrd="0" parTransId="{D9CBD3A3-7A39-D04F-A71A-3B55DC0FFD3F}" sibTransId="{1254B9F7-30E4-BF4C-82CD-92ECBA4D42F5}"/>
    <dgm:cxn modelId="{D7E2110E-AF45-954A-9639-FEC8D9AE8F71}" srcId="{022E0863-7C5B-4248-A38E-1C454C4790C6}" destId="{6AE17495-F142-F346-8094-6C147A6707E7}" srcOrd="0" destOrd="0" parTransId="{32AEB28B-C998-1E4F-B5FF-E6C9BADBC012}" sibTransId="{468E7CD9-0A07-434E-9677-5FEE2DBBE9CE}"/>
    <dgm:cxn modelId="{3AA1BA99-3013-FC45-9C35-CD1432E2E0EB}" type="presOf" srcId="{1213F169-EDA0-EB47-9992-BF7B571275AC}" destId="{7F36AA80-5C05-2F49-B7E9-B7C655619CE6}" srcOrd="0" destOrd="0" presId="urn:microsoft.com/office/officeart/2005/8/layout/lProcess1"/>
    <dgm:cxn modelId="{C27F8805-737C-3B48-9B8C-1A7265451F5C}" type="presOf" srcId="{022E0863-7C5B-4248-A38E-1C454C4790C6}" destId="{0811B929-E516-5443-B0F5-EC0B30A47FDB}" srcOrd="0" destOrd="0" presId="urn:microsoft.com/office/officeart/2005/8/layout/lProcess1"/>
    <dgm:cxn modelId="{E35B0638-21BA-0D41-B96E-4D1A995150A6}" srcId="{AF8DD8FA-32BB-C04B-A3C9-B425357390F4}" destId="{1CB47A35-D296-474F-9F2A-12475FBF3F49}" srcOrd="1" destOrd="0" parTransId="{077B61D2-8416-D941-AC08-840B5E56B829}" sibTransId="{FCAF96B8-3776-B644-986A-46F0D2116D2D}"/>
    <dgm:cxn modelId="{3CD200A9-41BA-FC43-B7AC-70779D9557BE}" srcId="{022E0863-7C5B-4248-A38E-1C454C4790C6}" destId="{96131DBC-98E5-8945-BCB4-D926D0E876DC}" srcOrd="1" destOrd="0" parTransId="{94E4766F-2C8C-E54F-B7B3-B2AE2E6AF669}" sibTransId="{8064DA95-FA67-C54D-8E8E-246B9DAC3EEE}"/>
    <dgm:cxn modelId="{4818DB8F-C60E-E24A-9760-A40A254BC7C8}" srcId="{1CB47A35-D296-474F-9F2A-12475FBF3F49}" destId="{7AF86266-B030-5F47-A49F-D00BC31FE007}" srcOrd="1" destOrd="0" parTransId="{22537051-1FB0-F248-88C0-45F3927C242E}" sibTransId="{20C440D0-917C-174E-AD6D-E5FEECA5BFED}"/>
    <dgm:cxn modelId="{3E30CE0F-6139-0B46-9054-692C2CBF6226}" type="presOf" srcId="{7AF86266-B030-5F47-A49F-D00BC31FE007}" destId="{70DA93BB-D5B7-C048-B918-81E67A7815CD}" srcOrd="0" destOrd="0" presId="urn:microsoft.com/office/officeart/2005/8/layout/lProcess1"/>
    <dgm:cxn modelId="{774F172D-50A2-4E4F-829A-D265696A072E}" type="presOf" srcId="{468E7CD9-0A07-434E-9677-5FEE2DBBE9CE}" destId="{2D23DC65-2635-7547-AB3F-AED6672AFFE6}" srcOrd="0" destOrd="0" presId="urn:microsoft.com/office/officeart/2005/8/layout/lProcess1"/>
    <dgm:cxn modelId="{07B4E7E5-1C74-E042-956D-3A0D8EEB47E5}" srcId="{AF8DD8FA-32BB-C04B-A3C9-B425357390F4}" destId="{022E0863-7C5B-4248-A38E-1C454C4790C6}" srcOrd="0" destOrd="0" parTransId="{2E97AE6D-A917-9E44-A214-0770A4EFCB56}" sibTransId="{391462BD-0051-DC4B-BE07-8562636C7355}"/>
    <dgm:cxn modelId="{B26C774C-3363-394C-B1A3-B0A92DA5ACD8}" type="presOf" srcId="{6AE17495-F142-F346-8094-6C147A6707E7}" destId="{3142DD91-2917-CC41-9BFA-CF928F5CC795}" srcOrd="0" destOrd="0" presId="urn:microsoft.com/office/officeart/2005/8/layout/lProcess1"/>
    <dgm:cxn modelId="{21C8EFFC-835B-EB4A-AB58-0D7F3532F4F0}" type="presParOf" srcId="{E7C7B2B5-6455-8040-824D-D654BFFEB931}" destId="{E4E6EE3A-7ADE-B64E-8DDE-E0C29C0824CE}" srcOrd="0" destOrd="0" presId="urn:microsoft.com/office/officeart/2005/8/layout/lProcess1"/>
    <dgm:cxn modelId="{FE0A81CE-198F-0947-866B-F34FBE9C5398}" type="presParOf" srcId="{E4E6EE3A-7ADE-B64E-8DDE-E0C29C0824CE}" destId="{0811B929-E516-5443-B0F5-EC0B30A47FDB}" srcOrd="0" destOrd="0" presId="urn:microsoft.com/office/officeart/2005/8/layout/lProcess1"/>
    <dgm:cxn modelId="{033C4FCF-C2E3-1D41-8B2C-2C38C24D1D9B}" type="presParOf" srcId="{E4E6EE3A-7ADE-B64E-8DDE-E0C29C0824CE}" destId="{D31FB0BD-CB04-3C41-B317-3A5187E6AE93}" srcOrd="1" destOrd="0" presId="urn:microsoft.com/office/officeart/2005/8/layout/lProcess1"/>
    <dgm:cxn modelId="{B98122DB-1F05-D044-8B4F-0B8251C65443}" type="presParOf" srcId="{E4E6EE3A-7ADE-B64E-8DDE-E0C29C0824CE}" destId="{3142DD91-2917-CC41-9BFA-CF928F5CC795}" srcOrd="2" destOrd="0" presId="urn:microsoft.com/office/officeart/2005/8/layout/lProcess1"/>
    <dgm:cxn modelId="{0530D7BD-DE73-F047-80D3-0963A3DB529C}" type="presParOf" srcId="{E4E6EE3A-7ADE-B64E-8DDE-E0C29C0824CE}" destId="{2D23DC65-2635-7547-AB3F-AED6672AFFE6}" srcOrd="3" destOrd="0" presId="urn:microsoft.com/office/officeart/2005/8/layout/lProcess1"/>
    <dgm:cxn modelId="{7F3F0F82-FBFB-1549-9436-FEE63464B7DA}" type="presParOf" srcId="{E4E6EE3A-7ADE-B64E-8DDE-E0C29C0824CE}" destId="{4A68EEB7-D5C7-EF47-A954-BD8607821E05}" srcOrd="4" destOrd="0" presId="urn:microsoft.com/office/officeart/2005/8/layout/lProcess1"/>
    <dgm:cxn modelId="{48189F65-9AC9-1842-9021-1DA9968AF5A5}" type="presParOf" srcId="{E7C7B2B5-6455-8040-824D-D654BFFEB931}" destId="{F2FC77B0-0C49-5C4A-9569-70B77E8CC044}" srcOrd="1" destOrd="0" presId="urn:microsoft.com/office/officeart/2005/8/layout/lProcess1"/>
    <dgm:cxn modelId="{88F6AECC-349B-0949-B204-92E4A70F306D}" type="presParOf" srcId="{E7C7B2B5-6455-8040-824D-D654BFFEB931}" destId="{40B8AF06-51F8-2445-91E5-963B915B6C20}" srcOrd="2" destOrd="0" presId="urn:microsoft.com/office/officeart/2005/8/layout/lProcess1"/>
    <dgm:cxn modelId="{996146F2-DE2B-3342-9C54-C93CB7A75F0A}" type="presParOf" srcId="{40B8AF06-51F8-2445-91E5-963B915B6C20}" destId="{59333D82-04E3-344E-9F6D-7A52667AD3BD}" srcOrd="0" destOrd="0" presId="urn:microsoft.com/office/officeart/2005/8/layout/lProcess1"/>
    <dgm:cxn modelId="{E0AA1F7D-0319-6E45-8F4B-3D5D0BD02F18}" type="presParOf" srcId="{40B8AF06-51F8-2445-91E5-963B915B6C20}" destId="{23FB0AB2-D708-C74D-9705-EFCC30F8BF72}" srcOrd="1" destOrd="0" presId="urn:microsoft.com/office/officeart/2005/8/layout/lProcess1"/>
    <dgm:cxn modelId="{B84C78E1-C430-B241-A285-55AF1B976296}" type="presParOf" srcId="{40B8AF06-51F8-2445-91E5-963B915B6C20}" destId="{7F36AA80-5C05-2F49-B7E9-B7C655619CE6}" srcOrd="2" destOrd="0" presId="urn:microsoft.com/office/officeart/2005/8/layout/lProcess1"/>
    <dgm:cxn modelId="{4E672A77-DE3A-D947-95ED-A28F976F268E}" type="presParOf" srcId="{40B8AF06-51F8-2445-91E5-963B915B6C20}" destId="{B3C789D7-F7F9-6047-9980-E16EE5BCCF23}" srcOrd="3" destOrd="0" presId="urn:microsoft.com/office/officeart/2005/8/layout/lProcess1"/>
    <dgm:cxn modelId="{1E01FE6C-F0E5-574B-A5D7-756D56E97FFE}" type="presParOf" srcId="{40B8AF06-51F8-2445-91E5-963B915B6C20}" destId="{70DA93BB-D5B7-C048-B918-81E67A7815CD}"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650EC2-3906-EE4D-99B6-52E8505A13EA}" type="doc">
      <dgm:prSet loTypeId="urn:microsoft.com/office/officeart/2005/8/layout/hProcess11" loCatId="process" qsTypeId="urn:microsoft.com/office/officeart/2005/8/quickstyle/simple4" qsCatId="simple" csTypeId="urn:microsoft.com/office/officeart/2005/8/colors/accent1_2" csCatId="accent1" phldr="1"/>
      <dgm:spPr/>
      <dgm:t>
        <a:bodyPr/>
        <a:lstStyle/>
        <a:p>
          <a:endParaRPr lang="en-US"/>
        </a:p>
      </dgm:t>
    </dgm:pt>
    <dgm:pt modelId="{5B6B42DC-180D-2C44-9DFE-621EB3A413E3}">
      <dgm:prSet/>
      <dgm:spPr/>
      <dgm:t>
        <a:bodyPr/>
        <a:lstStyle/>
        <a:p>
          <a:pPr rtl="0"/>
          <a:r>
            <a:rPr lang="en-US" dirty="0" smtClean="0"/>
            <a:t>When a block of data is retrieved and placed in the cache not only the desired word but also some number of adjacent words are retrieved</a:t>
          </a:r>
          <a:endParaRPr lang="en-US" dirty="0"/>
        </a:p>
      </dgm:t>
    </dgm:pt>
    <dgm:pt modelId="{79853258-A707-244A-8DC0-2A5919944FA8}" type="parTrans" cxnId="{4EB596E6-A252-1B44-BE4C-ED417B2E3407}">
      <dgm:prSet/>
      <dgm:spPr/>
      <dgm:t>
        <a:bodyPr/>
        <a:lstStyle/>
        <a:p>
          <a:endParaRPr lang="en-US"/>
        </a:p>
      </dgm:t>
    </dgm:pt>
    <dgm:pt modelId="{45D4D0F6-B95E-FC41-B725-24925D1EBB4A}" type="sibTrans" cxnId="{4EB596E6-A252-1B44-BE4C-ED417B2E3407}">
      <dgm:prSet/>
      <dgm:spPr/>
      <dgm:t>
        <a:bodyPr/>
        <a:lstStyle/>
        <a:p>
          <a:endParaRPr lang="en-US"/>
        </a:p>
      </dgm:t>
    </dgm:pt>
    <dgm:pt modelId="{7E4B0266-2C09-4B42-84DD-77F3BF44AA33}">
      <dgm:prSet/>
      <dgm:spPr/>
      <dgm:t>
        <a:bodyPr/>
        <a:lstStyle/>
        <a:p>
          <a:pPr rtl="0"/>
          <a:r>
            <a:rPr lang="en-US" dirty="0" smtClean="0"/>
            <a:t>As the block size increases the hit ratio will at first increase because of the principle of locality</a:t>
          </a:r>
          <a:endParaRPr lang="en-US" dirty="0"/>
        </a:p>
      </dgm:t>
    </dgm:pt>
    <dgm:pt modelId="{B2DE85CC-8698-0A49-AC3A-F39A0D1AD37B}" type="parTrans" cxnId="{A9826430-0010-1143-A8E6-9C1D0B5CAC8E}">
      <dgm:prSet/>
      <dgm:spPr/>
      <dgm:t>
        <a:bodyPr/>
        <a:lstStyle/>
        <a:p>
          <a:endParaRPr lang="en-US"/>
        </a:p>
      </dgm:t>
    </dgm:pt>
    <dgm:pt modelId="{AC1784D6-D722-A44D-9F6B-F8A88CECCAC0}" type="sibTrans" cxnId="{A9826430-0010-1143-A8E6-9C1D0B5CAC8E}">
      <dgm:prSet/>
      <dgm:spPr/>
      <dgm:t>
        <a:bodyPr/>
        <a:lstStyle/>
        <a:p>
          <a:endParaRPr lang="en-US"/>
        </a:p>
      </dgm:t>
    </dgm:pt>
    <dgm:pt modelId="{6D4E4D78-7E0E-CB4B-BF2A-942DFF8A9079}">
      <dgm:prSet/>
      <dgm:spPr/>
      <dgm:t>
        <a:bodyPr/>
        <a:lstStyle/>
        <a:p>
          <a:pPr rtl="0"/>
          <a:r>
            <a:rPr lang="en-US" dirty="0" smtClean="0"/>
            <a:t>As the block size increases more useful data are brought into the cache</a:t>
          </a:r>
          <a:endParaRPr lang="en-US" dirty="0"/>
        </a:p>
      </dgm:t>
    </dgm:pt>
    <dgm:pt modelId="{F6B70ABC-BA85-7E4E-9780-816FB53EFF37}" type="parTrans" cxnId="{3CE94B4C-BB8E-0646-9CBA-9B3899C2D6DE}">
      <dgm:prSet/>
      <dgm:spPr/>
      <dgm:t>
        <a:bodyPr/>
        <a:lstStyle/>
        <a:p>
          <a:endParaRPr lang="en-US"/>
        </a:p>
      </dgm:t>
    </dgm:pt>
    <dgm:pt modelId="{E466F655-C131-5F49-A04F-F20B04EB95D6}" type="sibTrans" cxnId="{3CE94B4C-BB8E-0646-9CBA-9B3899C2D6DE}">
      <dgm:prSet/>
      <dgm:spPr/>
      <dgm:t>
        <a:bodyPr/>
        <a:lstStyle/>
        <a:p>
          <a:endParaRPr lang="en-US"/>
        </a:p>
      </dgm:t>
    </dgm:pt>
    <dgm:pt modelId="{CC2A14A7-D578-EF4F-957C-71E2D8CD49CE}">
      <dgm:prSet/>
      <dgm:spPr/>
      <dgm:t>
        <a:bodyPr/>
        <a:lstStyle/>
        <a:p>
          <a:pPr rtl="0"/>
          <a:r>
            <a:rPr lang="en-US" dirty="0" smtClean="0"/>
            <a:t>The hit ratio will begin to decrease as the block becomes bigger and the probability of using the newly fetched information becomes less than the probability of reusing the information that has to be replaced</a:t>
          </a:r>
          <a:endParaRPr lang="en-US" dirty="0"/>
        </a:p>
      </dgm:t>
    </dgm:pt>
    <dgm:pt modelId="{663FB13C-CAE1-114E-8144-1A1B85492C8D}" type="parTrans" cxnId="{DB6F3B08-DC87-A540-8327-31699B875EB7}">
      <dgm:prSet/>
      <dgm:spPr/>
      <dgm:t>
        <a:bodyPr/>
        <a:lstStyle/>
        <a:p>
          <a:endParaRPr lang="en-US"/>
        </a:p>
      </dgm:t>
    </dgm:pt>
    <dgm:pt modelId="{734AC39B-C291-1044-9103-3061DBE159B8}" type="sibTrans" cxnId="{DB6F3B08-DC87-A540-8327-31699B875EB7}">
      <dgm:prSet/>
      <dgm:spPr/>
      <dgm:t>
        <a:bodyPr/>
        <a:lstStyle/>
        <a:p>
          <a:endParaRPr lang="en-US"/>
        </a:p>
      </dgm:t>
    </dgm:pt>
    <dgm:pt modelId="{20D4E23A-A8C0-A64F-83DC-F2A8EAB7F4CD}">
      <dgm:prSet/>
      <dgm:spPr/>
      <dgm:t>
        <a:bodyPr/>
        <a:lstStyle/>
        <a:p>
          <a:pPr rtl="0"/>
          <a:r>
            <a:rPr lang="en-US" dirty="0" smtClean="0"/>
            <a:t>Two specific effects come into play:</a:t>
          </a:r>
          <a:endParaRPr lang="en-US" dirty="0"/>
        </a:p>
      </dgm:t>
    </dgm:pt>
    <dgm:pt modelId="{ED2AA20C-3ACF-A948-9954-9C9BE02CD2F6}" type="parTrans" cxnId="{3CD89C6C-0A2A-1742-9032-7902D3D24ED9}">
      <dgm:prSet/>
      <dgm:spPr/>
      <dgm:t>
        <a:bodyPr/>
        <a:lstStyle/>
        <a:p>
          <a:endParaRPr lang="en-US"/>
        </a:p>
      </dgm:t>
    </dgm:pt>
    <dgm:pt modelId="{02D8CFC9-ECAC-574C-8D5A-0109EA6B2347}" type="sibTrans" cxnId="{3CD89C6C-0A2A-1742-9032-7902D3D24ED9}">
      <dgm:prSet/>
      <dgm:spPr/>
      <dgm:t>
        <a:bodyPr/>
        <a:lstStyle/>
        <a:p>
          <a:endParaRPr lang="en-US"/>
        </a:p>
      </dgm:t>
    </dgm:pt>
    <dgm:pt modelId="{13ABDB85-1AA7-8A4F-9B86-A67B203C6F4E}">
      <dgm:prSet/>
      <dgm:spPr/>
      <dgm:t>
        <a:bodyPr/>
        <a:lstStyle/>
        <a:p>
          <a:pPr rtl="0"/>
          <a:r>
            <a:rPr lang="en-US" dirty="0" smtClean="0"/>
            <a:t>Larger blocks reduce the number of blocks that fit into a cache</a:t>
          </a:r>
          <a:endParaRPr lang="en-US" dirty="0"/>
        </a:p>
      </dgm:t>
    </dgm:pt>
    <dgm:pt modelId="{5C2C4B71-AFED-B04E-80D7-F42C9FFC1698}" type="parTrans" cxnId="{2AA411CA-447E-F14A-8153-EFB312396FCA}">
      <dgm:prSet/>
      <dgm:spPr/>
      <dgm:t>
        <a:bodyPr/>
        <a:lstStyle/>
        <a:p>
          <a:endParaRPr lang="en-US"/>
        </a:p>
      </dgm:t>
    </dgm:pt>
    <dgm:pt modelId="{404F7357-1746-CA47-8763-050B64A19C54}" type="sibTrans" cxnId="{2AA411CA-447E-F14A-8153-EFB312396FCA}">
      <dgm:prSet/>
      <dgm:spPr/>
      <dgm:t>
        <a:bodyPr/>
        <a:lstStyle/>
        <a:p>
          <a:endParaRPr lang="en-US"/>
        </a:p>
      </dgm:t>
    </dgm:pt>
    <dgm:pt modelId="{9AACB277-EEDE-6E44-8EA9-24A915619A59}">
      <dgm:prSet/>
      <dgm:spPr/>
      <dgm:t>
        <a:bodyPr/>
        <a:lstStyle/>
        <a:p>
          <a:pPr rtl="0"/>
          <a:r>
            <a:rPr lang="en-GB" dirty="0" smtClean="0"/>
            <a:t>As a block becomes larger each additional word is farther from the requested word</a:t>
          </a:r>
          <a:endParaRPr lang="en-GB" dirty="0"/>
        </a:p>
      </dgm:t>
    </dgm:pt>
    <dgm:pt modelId="{FA4FA404-3EA5-3645-9B41-C76B1C515D87}" type="parTrans" cxnId="{7857E002-1908-4844-82CE-546EB08AF9C2}">
      <dgm:prSet/>
      <dgm:spPr/>
      <dgm:t>
        <a:bodyPr/>
        <a:lstStyle/>
        <a:p>
          <a:endParaRPr lang="en-US"/>
        </a:p>
      </dgm:t>
    </dgm:pt>
    <dgm:pt modelId="{9F7F01B0-F245-E94E-9C9E-800533E82E2E}" type="sibTrans" cxnId="{7857E002-1908-4844-82CE-546EB08AF9C2}">
      <dgm:prSet/>
      <dgm:spPr/>
      <dgm:t>
        <a:bodyPr/>
        <a:lstStyle/>
        <a:p>
          <a:endParaRPr lang="en-US"/>
        </a:p>
      </dgm:t>
    </dgm:pt>
    <dgm:pt modelId="{F199CCFF-B029-CE4A-86B7-ED578FD9114D}" type="pres">
      <dgm:prSet presAssocID="{17650EC2-3906-EE4D-99B6-52E8505A13EA}" presName="Name0" presStyleCnt="0">
        <dgm:presLayoutVars>
          <dgm:dir/>
          <dgm:resizeHandles val="exact"/>
        </dgm:presLayoutVars>
      </dgm:prSet>
      <dgm:spPr/>
      <dgm:t>
        <a:bodyPr/>
        <a:lstStyle/>
        <a:p>
          <a:endParaRPr lang="en-US"/>
        </a:p>
      </dgm:t>
    </dgm:pt>
    <dgm:pt modelId="{04A98750-A22E-E144-85E8-F4570D51A474}" type="pres">
      <dgm:prSet presAssocID="{17650EC2-3906-EE4D-99B6-52E8505A13EA}" presName="arrow" presStyleLbl="bgShp" presStyleIdx="0" presStyleCnt="1"/>
      <dgm:spPr>
        <a:ln>
          <a:solidFill>
            <a:schemeClr val="accent3"/>
          </a:solidFill>
        </a:ln>
      </dgm:spPr>
    </dgm:pt>
    <dgm:pt modelId="{E29933DD-14FF-D646-9182-AF0745E36C6B}" type="pres">
      <dgm:prSet presAssocID="{17650EC2-3906-EE4D-99B6-52E8505A13EA}" presName="points" presStyleCnt="0"/>
      <dgm:spPr/>
    </dgm:pt>
    <dgm:pt modelId="{9F4561B0-FB1D-E849-A924-AF550FF61B19}" type="pres">
      <dgm:prSet presAssocID="{5B6B42DC-180D-2C44-9DFE-621EB3A413E3}" presName="compositeA" presStyleCnt="0"/>
      <dgm:spPr/>
    </dgm:pt>
    <dgm:pt modelId="{57FE2081-BE33-2C4A-891E-2BB614041C39}" type="pres">
      <dgm:prSet presAssocID="{5B6B42DC-180D-2C44-9DFE-621EB3A413E3}" presName="textA" presStyleLbl="revTx" presStyleIdx="0" presStyleCnt="5">
        <dgm:presLayoutVars>
          <dgm:bulletEnabled val="1"/>
        </dgm:presLayoutVars>
      </dgm:prSet>
      <dgm:spPr/>
      <dgm:t>
        <a:bodyPr/>
        <a:lstStyle/>
        <a:p>
          <a:endParaRPr lang="en-US"/>
        </a:p>
      </dgm:t>
    </dgm:pt>
    <dgm:pt modelId="{097B1AA5-F856-8742-B675-F1FF43B6838A}" type="pres">
      <dgm:prSet presAssocID="{5B6B42DC-180D-2C44-9DFE-621EB3A413E3}" presName="circleA" presStyleLbl="node1" presStyleIdx="0" presStyleCnt="5" custLinFactNeighborX="21495" custLinFactNeighborY="-2941"/>
      <dgm:spPr>
        <a:solidFill>
          <a:schemeClr val="accent4"/>
        </a:solidFill>
        <a:ln>
          <a:solidFill>
            <a:schemeClr val="accent4"/>
          </a:solidFill>
        </a:ln>
      </dgm:spPr>
    </dgm:pt>
    <dgm:pt modelId="{7C50CEA0-FBF5-654C-A27E-2CC490527C99}" type="pres">
      <dgm:prSet presAssocID="{5B6B42DC-180D-2C44-9DFE-621EB3A413E3}" presName="spaceA" presStyleCnt="0"/>
      <dgm:spPr/>
    </dgm:pt>
    <dgm:pt modelId="{05917DBA-1291-8E48-AFEC-0533D1075C36}" type="pres">
      <dgm:prSet presAssocID="{45D4D0F6-B95E-FC41-B725-24925D1EBB4A}" presName="space" presStyleCnt="0"/>
      <dgm:spPr/>
    </dgm:pt>
    <dgm:pt modelId="{23ABF949-F6B5-4B42-BDC1-CE64B6127029}" type="pres">
      <dgm:prSet presAssocID="{7E4B0266-2C09-4B42-84DD-77F3BF44AA33}" presName="compositeB" presStyleCnt="0"/>
      <dgm:spPr/>
    </dgm:pt>
    <dgm:pt modelId="{396BDE89-FCC1-E541-9ADE-A4D83F72FFEA}" type="pres">
      <dgm:prSet presAssocID="{7E4B0266-2C09-4B42-84DD-77F3BF44AA33}" presName="textB" presStyleLbl="revTx" presStyleIdx="1" presStyleCnt="5">
        <dgm:presLayoutVars>
          <dgm:bulletEnabled val="1"/>
        </dgm:presLayoutVars>
      </dgm:prSet>
      <dgm:spPr/>
      <dgm:t>
        <a:bodyPr/>
        <a:lstStyle/>
        <a:p>
          <a:endParaRPr lang="en-US"/>
        </a:p>
      </dgm:t>
    </dgm:pt>
    <dgm:pt modelId="{9F37F097-1721-134F-83A5-6A4E0CCF062D}" type="pres">
      <dgm:prSet presAssocID="{7E4B0266-2C09-4B42-84DD-77F3BF44AA33}" presName="circleB" presStyleLbl="node1" presStyleIdx="1" presStyleCnt="5"/>
      <dgm:spPr>
        <a:solidFill>
          <a:schemeClr val="accent3"/>
        </a:solidFill>
        <a:ln>
          <a:solidFill>
            <a:schemeClr val="accent3"/>
          </a:solidFill>
        </a:ln>
      </dgm:spPr>
    </dgm:pt>
    <dgm:pt modelId="{FBD1F262-0290-9E4F-89DC-4C5F47E8D4E6}" type="pres">
      <dgm:prSet presAssocID="{7E4B0266-2C09-4B42-84DD-77F3BF44AA33}" presName="spaceB" presStyleCnt="0"/>
      <dgm:spPr/>
    </dgm:pt>
    <dgm:pt modelId="{B90B3353-0660-EF44-9D1B-0C1FCFF2EDC7}" type="pres">
      <dgm:prSet presAssocID="{AC1784D6-D722-A44D-9F6B-F8A88CECCAC0}" presName="space" presStyleCnt="0"/>
      <dgm:spPr/>
    </dgm:pt>
    <dgm:pt modelId="{53B4EC22-9CD5-7845-97BE-AB34A1C7133A}" type="pres">
      <dgm:prSet presAssocID="{6D4E4D78-7E0E-CB4B-BF2A-942DFF8A9079}" presName="compositeA" presStyleCnt="0"/>
      <dgm:spPr/>
    </dgm:pt>
    <dgm:pt modelId="{68450F65-B7D1-C442-9387-26EE68DE0405}" type="pres">
      <dgm:prSet presAssocID="{6D4E4D78-7E0E-CB4B-BF2A-942DFF8A9079}" presName="textA" presStyleLbl="revTx" presStyleIdx="2" presStyleCnt="5">
        <dgm:presLayoutVars>
          <dgm:bulletEnabled val="1"/>
        </dgm:presLayoutVars>
      </dgm:prSet>
      <dgm:spPr/>
      <dgm:t>
        <a:bodyPr/>
        <a:lstStyle/>
        <a:p>
          <a:endParaRPr lang="en-US"/>
        </a:p>
      </dgm:t>
    </dgm:pt>
    <dgm:pt modelId="{B4780650-EFE4-A94C-974F-2DDEC86E194B}" type="pres">
      <dgm:prSet presAssocID="{6D4E4D78-7E0E-CB4B-BF2A-942DFF8A9079}" presName="circleA" presStyleLbl="node1" presStyleIdx="2" presStyleCnt="5"/>
      <dgm:spPr>
        <a:ln>
          <a:solidFill>
            <a:schemeClr val="accent1"/>
          </a:solidFill>
        </a:ln>
      </dgm:spPr>
    </dgm:pt>
    <dgm:pt modelId="{EFEB2126-D80B-D446-B5FA-29DEFA5AEBF6}" type="pres">
      <dgm:prSet presAssocID="{6D4E4D78-7E0E-CB4B-BF2A-942DFF8A9079}" presName="spaceA" presStyleCnt="0"/>
      <dgm:spPr/>
    </dgm:pt>
    <dgm:pt modelId="{B18B6DB3-0787-274A-AA97-5AD6B8B4B260}" type="pres">
      <dgm:prSet presAssocID="{E466F655-C131-5F49-A04F-F20B04EB95D6}" presName="space" presStyleCnt="0"/>
      <dgm:spPr/>
    </dgm:pt>
    <dgm:pt modelId="{6F60F3E6-B141-1B45-AD58-1956E8B219C6}" type="pres">
      <dgm:prSet presAssocID="{CC2A14A7-D578-EF4F-957C-71E2D8CD49CE}" presName="compositeB" presStyleCnt="0"/>
      <dgm:spPr/>
    </dgm:pt>
    <dgm:pt modelId="{AECA710D-D355-E646-A7BB-EB328F5C2643}" type="pres">
      <dgm:prSet presAssocID="{CC2A14A7-D578-EF4F-957C-71E2D8CD49CE}" presName="textB" presStyleLbl="revTx" presStyleIdx="3" presStyleCnt="5">
        <dgm:presLayoutVars>
          <dgm:bulletEnabled val="1"/>
        </dgm:presLayoutVars>
      </dgm:prSet>
      <dgm:spPr/>
      <dgm:t>
        <a:bodyPr/>
        <a:lstStyle/>
        <a:p>
          <a:endParaRPr lang="en-US"/>
        </a:p>
      </dgm:t>
    </dgm:pt>
    <dgm:pt modelId="{601860E8-A992-8F42-AA96-D113C1174D42}" type="pres">
      <dgm:prSet presAssocID="{CC2A14A7-D578-EF4F-957C-71E2D8CD49CE}" presName="circleB" presStyleLbl="node1" presStyleIdx="3" presStyleCnt="5"/>
      <dgm:spPr>
        <a:solidFill>
          <a:schemeClr val="accent3"/>
        </a:solidFill>
        <a:ln>
          <a:solidFill>
            <a:schemeClr val="accent3"/>
          </a:solidFill>
        </a:ln>
      </dgm:spPr>
    </dgm:pt>
    <dgm:pt modelId="{578AEAA6-9D49-0745-B77B-68013B13807B}" type="pres">
      <dgm:prSet presAssocID="{CC2A14A7-D578-EF4F-957C-71E2D8CD49CE}" presName="spaceB" presStyleCnt="0"/>
      <dgm:spPr/>
    </dgm:pt>
    <dgm:pt modelId="{9A0895CD-09BB-EF46-A7BD-0F9B39417ADA}" type="pres">
      <dgm:prSet presAssocID="{734AC39B-C291-1044-9103-3061DBE159B8}" presName="space" presStyleCnt="0"/>
      <dgm:spPr/>
    </dgm:pt>
    <dgm:pt modelId="{02705322-08FA-CA44-9F93-297329281E34}" type="pres">
      <dgm:prSet presAssocID="{20D4E23A-A8C0-A64F-83DC-F2A8EAB7F4CD}" presName="compositeA" presStyleCnt="0"/>
      <dgm:spPr/>
    </dgm:pt>
    <dgm:pt modelId="{4F7426FF-C59C-8C4E-BCA5-97FDAC08690A}" type="pres">
      <dgm:prSet presAssocID="{20D4E23A-A8C0-A64F-83DC-F2A8EAB7F4CD}" presName="textA" presStyleLbl="revTx" presStyleIdx="4" presStyleCnt="5" custScaleX="114640" custLinFactNeighborX="-23950" custLinFactNeighborY="-2941">
        <dgm:presLayoutVars>
          <dgm:bulletEnabled val="1"/>
        </dgm:presLayoutVars>
      </dgm:prSet>
      <dgm:spPr/>
      <dgm:t>
        <a:bodyPr/>
        <a:lstStyle/>
        <a:p>
          <a:endParaRPr lang="en-US"/>
        </a:p>
      </dgm:t>
    </dgm:pt>
    <dgm:pt modelId="{C10A1FA9-FE59-1849-8BB4-2C6ADF800F55}" type="pres">
      <dgm:prSet presAssocID="{20D4E23A-A8C0-A64F-83DC-F2A8EAB7F4CD}" presName="circleA" presStyleLbl="node1" presStyleIdx="4" presStyleCnt="5" custLinFactNeighborX="-37226" custLinFactNeighborY="-2941"/>
      <dgm:spPr>
        <a:solidFill>
          <a:schemeClr val="accent4"/>
        </a:solidFill>
        <a:ln>
          <a:solidFill>
            <a:schemeClr val="accent4"/>
          </a:solidFill>
        </a:ln>
      </dgm:spPr>
    </dgm:pt>
    <dgm:pt modelId="{F977441F-F26B-204C-B0AF-9866F7BC5CF9}" type="pres">
      <dgm:prSet presAssocID="{20D4E23A-A8C0-A64F-83DC-F2A8EAB7F4CD}" presName="spaceA" presStyleCnt="0"/>
      <dgm:spPr/>
    </dgm:pt>
  </dgm:ptLst>
  <dgm:cxnLst>
    <dgm:cxn modelId="{01EB26D8-B632-734B-9491-E6A79DB4FC19}" type="presOf" srcId="{7E4B0266-2C09-4B42-84DD-77F3BF44AA33}" destId="{396BDE89-FCC1-E541-9ADE-A4D83F72FFEA}" srcOrd="0" destOrd="0" presId="urn:microsoft.com/office/officeart/2005/8/layout/hProcess11"/>
    <dgm:cxn modelId="{A9826430-0010-1143-A8E6-9C1D0B5CAC8E}" srcId="{17650EC2-3906-EE4D-99B6-52E8505A13EA}" destId="{7E4B0266-2C09-4B42-84DD-77F3BF44AA33}" srcOrd="1" destOrd="0" parTransId="{B2DE85CC-8698-0A49-AC3A-F39A0D1AD37B}" sibTransId="{AC1784D6-D722-A44D-9F6B-F8A88CECCAC0}"/>
    <dgm:cxn modelId="{8B02F1D2-EBF0-FD4B-8449-0EF6FC27FE2E}" type="presOf" srcId="{CC2A14A7-D578-EF4F-957C-71E2D8CD49CE}" destId="{AECA710D-D355-E646-A7BB-EB328F5C2643}" srcOrd="0" destOrd="0" presId="urn:microsoft.com/office/officeart/2005/8/layout/hProcess11"/>
    <dgm:cxn modelId="{943D786D-F021-7742-AC1E-F352812DF33A}" type="presOf" srcId="{5B6B42DC-180D-2C44-9DFE-621EB3A413E3}" destId="{57FE2081-BE33-2C4A-891E-2BB614041C39}" srcOrd="0" destOrd="0" presId="urn:microsoft.com/office/officeart/2005/8/layout/hProcess11"/>
    <dgm:cxn modelId="{3DE05190-EE84-F543-9CD1-D6975C2CC94E}" type="presOf" srcId="{20D4E23A-A8C0-A64F-83DC-F2A8EAB7F4CD}" destId="{4F7426FF-C59C-8C4E-BCA5-97FDAC08690A}" srcOrd="0" destOrd="0" presId="urn:microsoft.com/office/officeart/2005/8/layout/hProcess11"/>
    <dgm:cxn modelId="{FE75EA9E-6D68-3643-BFE0-D11D5A65005F}" type="presOf" srcId="{6D4E4D78-7E0E-CB4B-BF2A-942DFF8A9079}" destId="{68450F65-B7D1-C442-9387-26EE68DE0405}" srcOrd="0" destOrd="0" presId="urn:microsoft.com/office/officeart/2005/8/layout/hProcess11"/>
    <dgm:cxn modelId="{3CD89C6C-0A2A-1742-9032-7902D3D24ED9}" srcId="{17650EC2-3906-EE4D-99B6-52E8505A13EA}" destId="{20D4E23A-A8C0-A64F-83DC-F2A8EAB7F4CD}" srcOrd="4" destOrd="0" parTransId="{ED2AA20C-3ACF-A948-9954-9C9BE02CD2F6}" sibTransId="{02D8CFC9-ECAC-574C-8D5A-0109EA6B2347}"/>
    <dgm:cxn modelId="{7857E002-1908-4844-82CE-546EB08AF9C2}" srcId="{20D4E23A-A8C0-A64F-83DC-F2A8EAB7F4CD}" destId="{9AACB277-EEDE-6E44-8EA9-24A915619A59}" srcOrd="1" destOrd="0" parTransId="{FA4FA404-3EA5-3645-9B41-C76B1C515D87}" sibTransId="{9F7F01B0-F245-E94E-9C9E-800533E82E2E}"/>
    <dgm:cxn modelId="{DB6F3B08-DC87-A540-8327-31699B875EB7}" srcId="{17650EC2-3906-EE4D-99B6-52E8505A13EA}" destId="{CC2A14A7-D578-EF4F-957C-71E2D8CD49CE}" srcOrd="3" destOrd="0" parTransId="{663FB13C-CAE1-114E-8144-1A1B85492C8D}" sibTransId="{734AC39B-C291-1044-9103-3061DBE159B8}"/>
    <dgm:cxn modelId="{3CE94B4C-BB8E-0646-9CBA-9B3899C2D6DE}" srcId="{17650EC2-3906-EE4D-99B6-52E8505A13EA}" destId="{6D4E4D78-7E0E-CB4B-BF2A-942DFF8A9079}" srcOrd="2" destOrd="0" parTransId="{F6B70ABC-BA85-7E4E-9780-816FB53EFF37}" sibTransId="{E466F655-C131-5F49-A04F-F20B04EB95D6}"/>
    <dgm:cxn modelId="{FB62F87E-5F14-2548-B666-6831F8AAFC52}" type="presOf" srcId="{13ABDB85-1AA7-8A4F-9B86-A67B203C6F4E}" destId="{4F7426FF-C59C-8C4E-BCA5-97FDAC08690A}" srcOrd="0" destOrd="1" presId="urn:microsoft.com/office/officeart/2005/8/layout/hProcess11"/>
    <dgm:cxn modelId="{4EB596E6-A252-1B44-BE4C-ED417B2E3407}" srcId="{17650EC2-3906-EE4D-99B6-52E8505A13EA}" destId="{5B6B42DC-180D-2C44-9DFE-621EB3A413E3}" srcOrd="0" destOrd="0" parTransId="{79853258-A707-244A-8DC0-2A5919944FA8}" sibTransId="{45D4D0F6-B95E-FC41-B725-24925D1EBB4A}"/>
    <dgm:cxn modelId="{918EB52C-3781-1642-AB7F-F7F85A669759}" type="presOf" srcId="{9AACB277-EEDE-6E44-8EA9-24A915619A59}" destId="{4F7426FF-C59C-8C4E-BCA5-97FDAC08690A}" srcOrd="0" destOrd="2" presId="urn:microsoft.com/office/officeart/2005/8/layout/hProcess11"/>
    <dgm:cxn modelId="{78442B91-2042-644C-B78D-2EF10D398BF0}" type="presOf" srcId="{17650EC2-3906-EE4D-99B6-52E8505A13EA}" destId="{F199CCFF-B029-CE4A-86B7-ED578FD9114D}" srcOrd="0" destOrd="0" presId="urn:microsoft.com/office/officeart/2005/8/layout/hProcess11"/>
    <dgm:cxn modelId="{2AA411CA-447E-F14A-8153-EFB312396FCA}" srcId="{20D4E23A-A8C0-A64F-83DC-F2A8EAB7F4CD}" destId="{13ABDB85-1AA7-8A4F-9B86-A67B203C6F4E}" srcOrd="0" destOrd="0" parTransId="{5C2C4B71-AFED-B04E-80D7-F42C9FFC1698}" sibTransId="{404F7357-1746-CA47-8763-050B64A19C54}"/>
    <dgm:cxn modelId="{42CE8864-B2B5-A24C-BE91-81F75814E37D}" type="presParOf" srcId="{F199CCFF-B029-CE4A-86B7-ED578FD9114D}" destId="{04A98750-A22E-E144-85E8-F4570D51A474}" srcOrd="0" destOrd="0" presId="urn:microsoft.com/office/officeart/2005/8/layout/hProcess11"/>
    <dgm:cxn modelId="{313CF6D9-6B3A-614D-994B-44CE57459543}" type="presParOf" srcId="{F199CCFF-B029-CE4A-86B7-ED578FD9114D}" destId="{E29933DD-14FF-D646-9182-AF0745E36C6B}" srcOrd="1" destOrd="0" presId="urn:microsoft.com/office/officeart/2005/8/layout/hProcess11"/>
    <dgm:cxn modelId="{9EB85F9D-9A45-5042-AC3C-05C3A84AE82F}" type="presParOf" srcId="{E29933DD-14FF-D646-9182-AF0745E36C6B}" destId="{9F4561B0-FB1D-E849-A924-AF550FF61B19}" srcOrd="0" destOrd="0" presId="urn:microsoft.com/office/officeart/2005/8/layout/hProcess11"/>
    <dgm:cxn modelId="{957FD8ED-2948-D045-9E72-B0AC06B3650E}" type="presParOf" srcId="{9F4561B0-FB1D-E849-A924-AF550FF61B19}" destId="{57FE2081-BE33-2C4A-891E-2BB614041C39}" srcOrd="0" destOrd="0" presId="urn:microsoft.com/office/officeart/2005/8/layout/hProcess11"/>
    <dgm:cxn modelId="{75FAAF92-6237-3C48-A7AE-E9CDB53563FD}" type="presParOf" srcId="{9F4561B0-FB1D-E849-A924-AF550FF61B19}" destId="{097B1AA5-F856-8742-B675-F1FF43B6838A}" srcOrd="1" destOrd="0" presId="urn:microsoft.com/office/officeart/2005/8/layout/hProcess11"/>
    <dgm:cxn modelId="{4A2CBCF9-7D9D-1847-9086-A044F08E32AB}" type="presParOf" srcId="{9F4561B0-FB1D-E849-A924-AF550FF61B19}" destId="{7C50CEA0-FBF5-654C-A27E-2CC490527C99}" srcOrd="2" destOrd="0" presId="urn:microsoft.com/office/officeart/2005/8/layout/hProcess11"/>
    <dgm:cxn modelId="{0161A828-D15F-384E-B29E-6F2B6B2CC9E9}" type="presParOf" srcId="{E29933DD-14FF-D646-9182-AF0745E36C6B}" destId="{05917DBA-1291-8E48-AFEC-0533D1075C36}" srcOrd="1" destOrd="0" presId="urn:microsoft.com/office/officeart/2005/8/layout/hProcess11"/>
    <dgm:cxn modelId="{AF47BBF3-0ECB-4F43-99C3-DFAA996D6BB4}" type="presParOf" srcId="{E29933DD-14FF-D646-9182-AF0745E36C6B}" destId="{23ABF949-F6B5-4B42-BDC1-CE64B6127029}" srcOrd="2" destOrd="0" presId="urn:microsoft.com/office/officeart/2005/8/layout/hProcess11"/>
    <dgm:cxn modelId="{A39B0438-0A3B-2549-A7DD-0CBC0F0EEB24}" type="presParOf" srcId="{23ABF949-F6B5-4B42-BDC1-CE64B6127029}" destId="{396BDE89-FCC1-E541-9ADE-A4D83F72FFEA}" srcOrd="0" destOrd="0" presId="urn:microsoft.com/office/officeart/2005/8/layout/hProcess11"/>
    <dgm:cxn modelId="{B9C1F074-DF67-CA41-BE68-4B286F17BDEA}" type="presParOf" srcId="{23ABF949-F6B5-4B42-BDC1-CE64B6127029}" destId="{9F37F097-1721-134F-83A5-6A4E0CCF062D}" srcOrd="1" destOrd="0" presId="urn:microsoft.com/office/officeart/2005/8/layout/hProcess11"/>
    <dgm:cxn modelId="{D9773A1F-E913-B147-A797-2967D46BB110}" type="presParOf" srcId="{23ABF949-F6B5-4B42-BDC1-CE64B6127029}" destId="{FBD1F262-0290-9E4F-89DC-4C5F47E8D4E6}" srcOrd="2" destOrd="0" presId="urn:microsoft.com/office/officeart/2005/8/layout/hProcess11"/>
    <dgm:cxn modelId="{DCF661E8-FF06-D84E-874D-AA9DD6861B73}" type="presParOf" srcId="{E29933DD-14FF-D646-9182-AF0745E36C6B}" destId="{B90B3353-0660-EF44-9D1B-0C1FCFF2EDC7}" srcOrd="3" destOrd="0" presId="urn:microsoft.com/office/officeart/2005/8/layout/hProcess11"/>
    <dgm:cxn modelId="{840E1377-E514-734A-8D19-DED32C5BD20B}" type="presParOf" srcId="{E29933DD-14FF-D646-9182-AF0745E36C6B}" destId="{53B4EC22-9CD5-7845-97BE-AB34A1C7133A}" srcOrd="4" destOrd="0" presId="urn:microsoft.com/office/officeart/2005/8/layout/hProcess11"/>
    <dgm:cxn modelId="{1E87A325-C4D6-3847-891E-EFAE01B7259F}" type="presParOf" srcId="{53B4EC22-9CD5-7845-97BE-AB34A1C7133A}" destId="{68450F65-B7D1-C442-9387-26EE68DE0405}" srcOrd="0" destOrd="0" presId="urn:microsoft.com/office/officeart/2005/8/layout/hProcess11"/>
    <dgm:cxn modelId="{3AFFDA78-1BAC-284E-ADFA-E6C61D665489}" type="presParOf" srcId="{53B4EC22-9CD5-7845-97BE-AB34A1C7133A}" destId="{B4780650-EFE4-A94C-974F-2DDEC86E194B}" srcOrd="1" destOrd="0" presId="urn:microsoft.com/office/officeart/2005/8/layout/hProcess11"/>
    <dgm:cxn modelId="{0534FAE7-670E-C94E-9D53-0AFCC0F8F208}" type="presParOf" srcId="{53B4EC22-9CD5-7845-97BE-AB34A1C7133A}" destId="{EFEB2126-D80B-D446-B5FA-29DEFA5AEBF6}" srcOrd="2" destOrd="0" presId="urn:microsoft.com/office/officeart/2005/8/layout/hProcess11"/>
    <dgm:cxn modelId="{6C23D0DD-FCE1-0A4F-AA22-3BCB2CDC9485}" type="presParOf" srcId="{E29933DD-14FF-D646-9182-AF0745E36C6B}" destId="{B18B6DB3-0787-274A-AA97-5AD6B8B4B260}" srcOrd="5" destOrd="0" presId="urn:microsoft.com/office/officeart/2005/8/layout/hProcess11"/>
    <dgm:cxn modelId="{52E35F0A-BAC5-004E-8262-6622AF404E4F}" type="presParOf" srcId="{E29933DD-14FF-D646-9182-AF0745E36C6B}" destId="{6F60F3E6-B141-1B45-AD58-1956E8B219C6}" srcOrd="6" destOrd="0" presId="urn:microsoft.com/office/officeart/2005/8/layout/hProcess11"/>
    <dgm:cxn modelId="{DAC03372-BED8-3B4B-81F8-CEF179FAD7B8}" type="presParOf" srcId="{6F60F3E6-B141-1B45-AD58-1956E8B219C6}" destId="{AECA710D-D355-E646-A7BB-EB328F5C2643}" srcOrd="0" destOrd="0" presId="urn:microsoft.com/office/officeart/2005/8/layout/hProcess11"/>
    <dgm:cxn modelId="{40DD0B8B-EF5D-8746-9099-BE85892B11AF}" type="presParOf" srcId="{6F60F3E6-B141-1B45-AD58-1956E8B219C6}" destId="{601860E8-A992-8F42-AA96-D113C1174D42}" srcOrd="1" destOrd="0" presId="urn:microsoft.com/office/officeart/2005/8/layout/hProcess11"/>
    <dgm:cxn modelId="{7B385BC3-56B3-384D-A447-552AB011BB91}" type="presParOf" srcId="{6F60F3E6-B141-1B45-AD58-1956E8B219C6}" destId="{578AEAA6-9D49-0745-B77B-68013B13807B}" srcOrd="2" destOrd="0" presId="urn:microsoft.com/office/officeart/2005/8/layout/hProcess11"/>
    <dgm:cxn modelId="{6B2335CC-DF92-3947-B42B-55A55326CF9B}" type="presParOf" srcId="{E29933DD-14FF-D646-9182-AF0745E36C6B}" destId="{9A0895CD-09BB-EF46-A7BD-0F9B39417ADA}" srcOrd="7" destOrd="0" presId="urn:microsoft.com/office/officeart/2005/8/layout/hProcess11"/>
    <dgm:cxn modelId="{3E885A2A-D561-1A4F-AF48-CF3D8BB32518}" type="presParOf" srcId="{E29933DD-14FF-D646-9182-AF0745E36C6B}" destId="{02705322-08FA-CA44-9F93-297329281E34}" srcOrd="8" destOrd="0" presId="urn:microsoft.com/office/officeart/2005/8/layout/hProcess11"/>
    <dgm:cxn modelId="{99D52969-F548-BE4C-B4E4-FEB62BE6B344}" type="presParOf" srcId="{02705322-08FA-CA44-9F93-297329281E34}" destId="{4F7426FF-C59C-8C4E-BCA5-97FDAC08690A}" srcOrd="0" destOrd="0" presId="urn:microsoft.com/office/officeart/2005/8/layout/hProcess11"/>
    <dgm:cxn modelId="{493DA18D-375F-8A4F-A9F6-8311FD342B09}" type="presParOf" srcId="{02705322-08FA-CA44-9F93-297329281E34}" destId="{C10A1FA9-FE59-1849-8BB4-2C6ADF800F55}" srcOrd="1" destOrd="0" presId="urn:microsoft.com/office/officeart/2005/8/layout/hProcess11"/>
    <dgm:cxn modelId="{EEE3CB88-5D03-A84A-9B44-66A285451CD5}" type="presParOf" srcId="{02705322-08FA-CA44-9F93-297329281E34}" destId="{F977441F-F26B-204C-B0AF-9866F7BC5CF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7AAC-FC8E-004F-B865-F0253AEE1155}">
      <dsp:nvSpPr>
        <dsp:cNvPr id="0" name=""/>
        <dsp:cNvSpPr/>
      </dsp:nvSpPr>
      <dsp:spPr>
        <a:xfrm>
          <a:off x="1562" y="315813"/>
          <a:ext cx="1796057" cy="898028"/>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Sequential access</a:t>
          </a:r>
          <a:endParaRPr lang="en-US" sz="2400" kern="1200" dirty="0"/>
        </a:p>
      </dsp:txBody>
      <dsp:txXfrm>
        <a:off x="27864" y="342115"/>
        <a:ext cx="1743453" cy="845424"/>
      </dsp:txXfrm>
    </dsp:sp>
    <dsp:sp modelId="{D506F360-FBE7-A546-AC58-035A01472293}">
      <dsp:nvSpPr>
        <dsp:cNvPr id="0" name=""/>
        <dsp:cNvSpPr/>
      </dsp:nvSpPr>
      <dsp:spPr>
        <a:xfrm>
          <a:off x="181168" y="1213842"/>
          <a:ext cx="179605" cy="673521"/>
        </a:xfrm>
        <a:custGeom>
          <a:avLst/>
          <a:gdLst/>
          <a:ahLst/>
          <a:cxnLst/>
          <a:rect l="0" t="0" r="0" b="0"/>
          <a:pathLst>
            <a:path>
              <a:moveTo>
                <a:pt x="0" y="0"/>
              </a:moveTo>
              <a:lnTo>
                <a:pt x="0" y="673521"/>
              </a:lnTo>
              <a:lnTo>
                <a:pt x="179605" y="67352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5F2E14-05C7-644B-B6BE-707563606306}">
      <dsp:nvSpPr>
        <dsp:cNvPr id="0" name=""/>
        <dsp:cNvSpPr/>
      </dsp:nvSpPr>
      <dsp:spPr>
        <a:xfrm>
          <a:off x="360774" y="1438349"/>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Memory is organized into units of data called records</a:t>
          </a:r>
          <a:endParaRPr lang="en-US" sz="900" kern="1200" dirty="0"/>
        </a:p>
      </dsp:txBody>
      <dsp:txXfrm>
        <a:off x="387076" y="1464651"/>
        <a:ext cx="1384242" cy="845424"/>
      </dsp:txXfrm>
    </dsp:sp>
    <dsp:sp modelId="{0E6FC7EB-80AA-AC4F-92E0-0E78041CDE6D}">
      <dsp:nvSpPr>
        <dsp:cNvPr id="0" name=""/>
        <dsp:cNvSpPr/>
      </dsp:nvSpPr>
      <dsp:spPr>
        <a:xfrm>
          <a:off x="181168" y="1213842"/>
          <a:ext cx="179605" cy="1796057"/>
        </a:xfrm>
        <a:custGeom>
          <a:avLst/>
          <a:gdLst/>
          <a:ahLst/>
          <a:cxnLst/>
          <a:rect l="0" t="0" r="0" b="0"/>
          <a:pathLst>
            <a:path>
              <a:moveTo>
                <a:pt x="0" y="0"/>
              </a:moveTo>
              <a:lnTo>
                <a:pt x="0" y="1796057"/>
              </a:lnTo>
              <a:lnTo>
                <a:pt x="179605" y="17960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4B137F-2E04-C242-AEBD-63382F5DADFC}">
      <dsp:nvSpPr>
        <dsp:cNvPr id="0" name=""/>
        <dsp:cNvSpPr/>
      </dsp:nvSpPr>
      <dsp:spPr>
        <a:xfrm>
          <a:off x="360774" y="2560885"/>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Access must be made in a specific linear sequence</a:t>
          </a:r>
          <a:endParaRPr lang="en-US" sz="900" kern="1200" dirty="0"/>
        </a:p>
      </dsp:txBody>
      <dsp:txXfrm>
        <a:off x="387076" y="2587187"/>
        <a:ext cx="1384242" cy="845424"/>
      </dsp:txXfrm>
    </dsp:sp>
    <dsp:sp modelId="{790BEB0E-6B5B-BE40-A3A9-EE69F83027B8}">
      <dsp:nvSpPr>
        <dsp:cNvPr id="0" name=""/>
        <dsp:cNvSpPr/>
      </dsp:nvSpPr>
      <dsp:spPr>
        <a:xfrm>
          <a:off x="181168" y="1213842"/>
          <a:ext cx="179605" cy="2918593"/>
        </a:xfrm>
        <a:custGeom>
          <a:avLst/>
          <a:gdLst/>
          <a:ahLst/>
          <a:cxnLst/>
          <a:rect l="0" t="0" r="0" b="0"/>
          <a:pathLst>
            <a:path>
              <a:moveTo>
                <a:pt x="0" y="0"/>
              </a:moveTo>
              <a:lnTo>
                <a:pt x="0" y="2918593"/>
              </a:lnTo>
              <a:lnTo>
                <a:pt x="179605" y="291859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110699-3DBB-5146-A1DC-9DF4CC366F5C}">
      <dsp:nvSpPr>
        <dsp:cNvPr id="0" name=""/>
        <dsp:cNvSpPr/>
      </dsp:nvSpPr>
      <dsp:spPr>
        <a:xfrm>
          <a:off x="360774" y="3683421"/>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Access time is variable</a:t>
          </a:r>
          <a:endParaRPr lang="en-US" sz="900" kern="1200" dirty="0"/>
        </a:p>
      </dsp:txBody>
      <dsp:txXfrm>
        <a:off x="387076" y="3709723"/>
        <a:ext cx="1384242" cy="845424"/>
      </dsp:txXfrm>
    </dsp:sp>
    <dsp:sp modelId="{9797C1B8-553B-7B41-931F-7E110BE99EAA}">
      <dsp:nvSpPr>
        <dsp:cNvPr id="0" name=""/>
        <dsp:cNvSpPr/>
      </dsp:nvSpPr>
      <dsp:spPr>
        <a:xfrm>
          <a:off x="2246634" y="315813"/>
          <a:ext cx="1796057" cy="898028"/>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Direct access</a:t>
          </a:r>
          <a:endParaRPr lang="en-US" sz="2400" kern="1200" dirty="0"/>
        </a:p>
      </dsp:txBody>
      <dsp:txXfrm>
        <a:off x="2272936" y="342115"/>
        <a:ext cx="1743453" cy="845424"/>
      </dsp:txXfrm>
    </dsp:sp>
    <dsp:sp modelId="{A69E1617-86CE-4B49-A4F8-B02490186F30}">
      <dsp:nvSpPr>
        <dsp:cNvPr id="0" name=""/>
        <dsp:cNvSpPr/>
      </dsp:nvSpPr>
      <dsp:spPr>
        <a:xfrm>
          <a:off x="2426240" y="1213842"/>
          <a:ext cx="179605" cy="673521"/>
        </a:xfrm>
        <a:custGeom>
          <a:avLst/>
          <a:gdLst/>
          <a:ahLst/>
          <a:cxnLst/>
          <a:rect l="0" t="0" r="0" b="0"/>
          <a:pathLst>
            <a:path>
              <a:moveTo>
                <a:pt x="0" y="0"/>
              </a:moveTo>
              <a:lnTo>
                <a:pt x="0" y="673521"/>
              </a:lnTo>
              <a:lnTo>
                <a:pt x="179605" y="67352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5CB965-FFE0-B148-AF27-9EABE58F81E7}">
      <dsp:nvSpPr>
        <dsp:cNvPr id="0" name=""/>
        <dsp:cNvSpPr/>
      </dsp:nvSpPr>
      <dsp:spPr>
        <a:xfrm>
          <a:off x="2605846" y="1438349"/>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Involves a shared read-write mechanism</a:t>
          </a:r>
          <a:endParaRPr lang="en-US" sz="900" kern="1200" dirty="0"/>
        </a:p>
      </dsp:txBody>
      <dsp:txXfrm>
        <a:off x="2632148" y="1464651"/>
        <a:ext cx="1384242" cy="845424"/>
      </dsp:txXfrm>
    </dsp:sp>
    <dsp:sp modelId="{8AF6E76E-68BB-264D-826E-AEBB39267524}">
      <dsp:nvSpPr>
        <dsp:cNvPr id="0" name=""/>
        <dsp:cNvSpPr/>
      </dsp:nvSpPr>
      <dsp:spPr>
        <a:xfrm>
          <a:off x="2426240" y="1213842"/>
          <a:ext cx="179605" cy="1796057"/>
        </a:xfrm>
        <a:custGeom>
          <a:avLst/>
          <a:gdLst/>
          <a:ahLst/>
          <a:cxnLst/>
          <a:rect l="0" t="0" r="0" b="0"/>
          <a:pathLst>
            <a:path>
              <a:moveTo>
                <a:pt x="0" y="0"/>
              </a:moveTo>
              <a:lnTo>
                <a:pt x="0" y="1796057"/>
              </a:lnTo>
              <a:lnTo>
                <a:pt x="179605" y="17960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F567F9-0295-3F48-9CFB-A29A07F8ED60}">
      <dsp:nvSpPr>
        <dsp:cNvPr id="0" name=""/>
        <dsp:cNvSpPr/>
      </dsp:nvSpPr>
      <dsp:spPr>
        <a:xfrm>
          <a:off x="2605846" y="2560885"/>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Individual blocks or records have a unique address based on physical location</a:t>
          </a:r>
          <a:endParaRPr lang="en-US" sz="900" kern="1200" dirty="0"/>
        </a:p>
      </dsp:txBody>
      <dsp:txXfrm>
        <a:off x="2632148" y="2587187"/>
        <a:ext cx="1384242" cy="845424"/>
      </dsp:txXfrm>
    </dsp:sp>
    <dsp:sp modelId="{29C59D61-C26A-AA40-8EA4-D9F10DB3FA4C}">
      <dsp:nvSpPr>
        <dsp:cNvPr id="0" name=""/>
        <dsp:cNvSpPr/>
      </dsp:nvSpPr>
      <dsp:spPr>
        <a:xfrm>
          <a:off x="2426240" y="1213842"/>
          <a:ext cx="179605" cy="2918593"/>
        </a:xfrm>
        <a:custGeom>
          <a:avLst/>
          <a:gdLst/>
          <a:ahLst/>
          <a:cxnLst/>
          <a:rect l="0" t="0" r="0" b="0"/>
          <a:pathLst>
            <a:path>
              <a:moveTo>
                <a:pt x="0" y="0"/>
              </a:moveTo>
              <a:lnTo>
                <a:pt x="0" y="2918593"/>
              </a:lnTo>
              <a:lnTo>
                <a:pt x="179605" y="291859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A2AEBA-8DB5-A741-9AFA-831FB972D460}">
      <dsp:nvSpPr>
        <dsp:cNvPr id="0" name=""/>
        <dsp:cNvSpPr/>
      </dsp:nvSpPr>
      <dsp:spPr>
        <a:xfrm>
          <a:off x="2605846" y="3683421"/>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Access time is variable</a:t>
          </a:r>
          <a:endParaRPr lang="en-US" sz="900" kern="1200" dirty="0"/>
        </a:p>
      </dsp:txBody>
      <dsp:txXfrm>
        <a:off x="2632148" y="3709723"/>
        <a:ext cx="1384242" cy="845424"/>
      </dsp:txXfrm>
    </dsp:sp>
    <dsp:sp modelId="{6FDB1C52-66B8-EF4F-9FB7-A5C8D3D6C37F}">
      <dsp:nvSpPr>
        <dsp:cNvPr id="0" name=""/>
        <dsp:cNvSpPr/>
      </dsp:nvSpPr>
      <dsp:spPr>
        <a:xfrm>
          <a:off x="4491707" y="315813"/>
          <a:ext cx="1796057" cy="898028"/>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Random access</a:t>
          </a:r>
          <a:endParaRPr lang="en-US" sz="2400" kern="1200" dirty="0"/>
        </a:p>
      </dsp:txBody>
      <dsp:txXfrm>
        <a:off x="4518009" y="342115"/>
        <a:ext cx="1743453" cy="845424"/>
      </dsp:txXfrm>
    </dsp:sp>
    <dsp:sp modelId="{F1386D75-35EA-5D42-9968-3F87FE7AA2CE}">
      <dsp:nvSpPr>
        <dsp:cNvPr id="0" name=""/>
        <dsp:cNvSpPr/>
      </dsp:nvSpPr>
      <dsp:spPr>
        <a:xfrm>
          <a:off x="4671313" y="1213842"/>
          <a:ext cx="179605" cy="673521"/>
        </a:xfrm>
        <a:custGeom>
          <a:avLst/>
          <a:gdLst/>
          <a:ahLst/>
          <a:cxnLst/>
          <a:rect l="0" t="0" r="0" b="0"/>
          <a:pathLst>
            <a:path>
              <a:moveTo>
                <a:pt x="0" y="0"/>
              </a:moveTo>
              <a:lnTo>
                <a:pt x="0" y="673521"/>
              </a:lnTo>
              <a:lnTo>
                <a:pt x="179605" y="67352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F79683-4896-AE46-8C7E-1E26F3144B7F}">
      <dsp:nvSpPr>
        <dsp:cNvPr id="0" name=""/>
        <dsp:cNvSpPr/>
      </dsp:nvSpPr>
      <dsp:spPr>
        <a:xfrm>
          <a:off x="4850918" y="1438349"/>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Each addressable location in memory has a unique, physically wired-in addressing mechanism</a:t>
          </a:r>
          <a:endParaRPr lang="en-US" sz="900" kern="1200" dirty="0"/>
        </a:p>
      </dsp:txBody>
      <dsp:txXfrm>
        <a:off x="4877220" y="1464651"/>
        <a:ext cx="1384242" cy="845424"/>
      </dsp:txXfrm>
    </dsp:sp>
    <dsp:sp modelId="{22BDA43B-DDAC-6B48-B529-9D41B158BFE5}">
      <dsp:nvSpPr>
        <dsp:cNvPr id="0" name=""/>
        <dsp:cNvSpPr/>
      </dsp:nvSpPr>
      <dsp:spPr>
        <a:xfrm>
          <a:off x="4671313" y="1213842"/>
          <a:ext cx="179605" cy="1796057"/>
        </a:xfrm>
        <a:custGeom>
          <a:avLst/>
          <a:gdLst/>
          <a:ahLst/>
          <a:cxnLst/>
          <a:rect l="0" t="0" r="0" b="0"/>
          <a:pathLst>
            <a:path>
              <a:moveTo>
                <a:pt x="0" y="0"/>
              </a:moveTo>
              <a:lnTo>
                <a:pt x="0" y="1796057"/>
              </a:lnTo>
              <a:lnTo>
                <a:pt x="179605" y="17960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D2BFCF-6137-6040-B4D7-654F73B11185}">
      <dsp:nvSpPr>
        <dsp:cNvPr id="0" name=""/>
        <dsp:cNvSpPr/>
      </dsp:nvSpPr>
      <dsp:spPr>
        <a:xfrm>
          <a:off x="4850918" y="2560885"/>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The time to access a given location is independent of the sequence of prior accesses and is constant</a:t>
          </a:r>
          <a:endParaRPr lang="en-US" sz="900" kern="1200" dirty="0"/>
        </a:p>
      </dsp:txBody>
      <dsp:txXfrm>
        <a:off x="4877220" y="2587187"/>
        <a:ext cx="1384242" cy="845424"/>
      </dsp:txXfrm>
    </dsp:sp>
    <dsp:sp modelId="{FECE01BA-866C-8B4C-8971-A9BDF35383BD}">
      <dsp:nvSpPr>
        <dsp:cNvPr id="0" name=""/>
        <dsp:cNvSpPr/>
      </dsp:nvSpPr>
      <dsp:spPr>
        <a:xfrm>
          <a:off x="4671313" y="1213842"/>
          <a:ext cx="179605" cy="2918593"/>
        </a:xfrm>
        <a:custGeom>
          <a:avLst/>
          <a:gdLst/>
          <a:ahLst/>
          <a:cxnLst/>
          <a:rect l="0" t="0" r="0" b="0"/>
          <a:pathLst>
            <a:path>
              <a:moveTo>
                <a:pt x="0" y="0"/>
              </a:moveTo>
              <a:lnTo>
                <a:pt x="0" y="2918593"/>
              </a:lnTo>
              <a:lnTo>
                <a:pt x="179605" y="291859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BFFA3F-0AD9-9441-82BC-335A44ED0150}">
      <dsp:nvSpPr>
        <dsp:cNvPr id="0" name=""/>
        <dsp:cNvSpPr/>
      </dsp:nvSpPr>
      <dsp:spPr>
        <a:xfrm>
          <a:off x="4850918" y="3683421"/>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Any location can be selected at random and directly addressed and accessed</a:t>
          </a:r>
          <a:endParaRPr lang="en-US" sz="900" kern="1200" dirty="0"/>
        </a:p>
      </dsp:txBody>
      <dsp:txXfrm>
        <a:off x="4877220" y="3709723"/>
        <a:ext cx="1384242" cy="845424"/>
      </dsp:txXfrm>
    </dsp:sp>
    <dsp:sp modelId="{1B2A1DD4-116B-C64D-AB7C-4E334146ACC9}">
      <dsp:nvSpPr>
        <dsp:cNvPr id="0" name=""/>
        <dsp:cNvSpPr/>
      </dsp:nvSpPr>
      <dsp:spPr>
        <a:xfrm>
          <a:off x="4671313" y="1213842"/>
          <a:ext cx="179605" cy="4041130"/>
        </a:xfrm>
        <a:custGeom>
          <a:avLst/>
          <a:gdLst/>
          <a:ahLst/>
          <a:cxnLst/>
          <a:rect l="0" t="0" r="0" b="0"/>
          <a:pathLst>
            <a:path>
              <a:moveTo>
                <a:pt x="0" y="0"/>
              </a:moveTo>
              <a:lnTo>
                <a:pt x="0" y="4041130"/>
              </a:lnTo>
              <a:lnTo>
                <a:pt x="179605" y="404113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0161445-FBCA-154C-A578-ACEB2B139284}">
      <dsp:nvSpPr>
        <dsp:cNvPr id="0" name=""/>
        <dsp:cNvSpPr/>
      </dsp:nvSpPr>
      <dsp:spPr>
        <a:xfrm>
          <a:off x="4850918" y="4805957"/>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Main memory and some cache systems are random access</a:t>
          </a:r>
          <a:endParaRPr lang="en-US" sz="900" kern="1200" dirty="0"/>
        </a:p>
      </dsp:txBody>
      <dsp:txXfrm>
        <a:off x="4877220" y="4832259"/>
        <a:ext cx="1384242" cy="845424"/>
      </dsp:txXfrm>
    </dsp:sp>
    <dsp:sp modelId="{2331A22A-7C8D-C642-BBF8-C12A6CD27989}">
      <dsp:nvSpPr>
        <dsp:cNvPr id="0" name=""/>
        <dsp:cNvSpPr/>
      </dsp:nvSpPr>
      <dsp:spPr>
        <a:xfrm>
          <a:off x="6736779" y="315813"/>
          <a:ext cx="1796057" cy="898028"/>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GB" sz="2400" kern="1200" dirty="0" smtClean="0"/>
            <a:t>Associative</a:t>
          </a:r>
          <a:endParaRPr lang="en-GB" sz="2400" kern="1200" dirty="0"/>
        </a:p>
      </dsp:txBody>
      <dsp:txXfrm>
        <a:off x="6763081" y="342115"/>
        <a:ext cx="1743453" cy="845424"/>
      </dsp:txXfrm>
    </dsp:sp>
    <dsp:sp modelId="{1AC9A5BA-BC67-294C-AC33-A22F6DB38F56}">
      <dsp:nvSpPr>
        <dsp:cNvPr id="0" name=""/>
        <dsp:cNvSpPr/>
      </dsp:nvSpPr>
      <dsp:spPr>
        <a:xfrm>
          <a:off x="6916385" y="1213842"/>
          <a:ext cx="179605" cy="673521"/>
        </a:xfrm>
        <a:custGeom>
          <a:avLst/>
          <a:gdLst/>
          <a:ahLst/>
          <a:cxnLst/>
          <a:rect l="0" t="0" r="0" b="0"/>
          <a:pathLst>
            <a:path>
              <a:moveTo>
                <a:pt x="0" y="0"/>
              </a:moveTo>
              <a:lnTo>
                <a:pt x="0" y="673521"/>
              </a:lnTo>
              <a:lnTo>
                <a:pt x="179605" y="67352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B2FCDB-E6D6-904E-A580-4ADB3BF065A6}">
      <dsp:nvSpPr>
        <dsp:cNvPr id="0" name=""/>
        <dsp:cNvSpPr/>
      </dsp:nvSpPr>
      <dsp:spPr>
        <a:xfrm>
          <a:off x="7095991" y="1438349"/>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A word is retrieved based on a portion of its contents rather than its address</a:t>
          </a:r>
          <a:endParaRPr lang="en-US" sz="900" kern="1200" dirty="0"/>
        </a:p>
      </dsp:txBody>
      <dsp:txXfrm>
        <a:off x="7122293" y="1464651"/>
        <a:ext cx="1384242" cy="845424"/>
      </dsp:txXfrm>
    </dsp:sp>
    <dsp:sp modelId="{83B0DAF1-60E4-9045-B9E4-B96C5D869AFD}">
      <dsp:nvSpPr>
        <dsp:cNvPr id="0" name=""/>
        <dsp:cNvSpPr/>
      </dsp:nvSpPr>
      <dsp:spPr>
        <a:xfrm>
          <a:off x="6916385" y="1213842"/>
          <a:ext cx="179605" cy="1796057"/>
        </a:xfrm>
        <a:custGeom>
          <a:avLst/>
          <a:gdLst/>
          <a:ahLst/>
          <a:cxnLst/>
          <a:rect l="0" t="0" r="0" b="0"/>
          <a:pathLst>
            <a:path>
              <a:moveTo>
                <a:pt x="0" y="0"/>
              </a:moveTo>
              <a:lnTo>
                <a:pt x="0" y="1796057"/>
              </a:lnTo>
              <a:lnTo>
                <a:pt x="179605" y="17960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6DBA70-8BB4-F34F-8B9B-A2766771CED6}">
      <dsp:nvSpPr>
        <dsp:cNvPr id="0" name=""/>
        <dsp:cNvSpPr/>
      </dsp:nvSpPr>
      <dsp:spPr>
        <a:xfrm>
          <a:off x="7095991" y="2560885"/>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Each location has its own addressing mechanism and retrieval time is constant independent of location or prior access patterns</a:t>
          </a:r>
          <a:endParaRPr lang="en-US" sz="900" kern="1200" dirty="0"/>
        </a:p>
      </dsp:txBody>
      <dsp:txXfrm>
        <a:off x="7122293" y="2587187"/>
        <a:ext cx="1384242" cy="845424"/>
      </dsp:txXfrm>
    </dsp:sp>
    <dsp:sp modelId="{46F7C217-EAF9-1940-A3AC-6B582F32A3FA}">
      <dsp:nvSpPr>
        <dsp:cNvPr id="0" name=""/>
        <dsp:cNvSpPr/>
      </dsp:nvSpPr>
      <dsp:spPr>
        <a:xfrm>
          <a:off x="6916385" y="1213842"/>
          <a:ext cx="179605" cy="2918593"/>
        </a:xfrm>
        <a:custGeom>
          <a:avLst/>
          <a:gdLst/>
          <a:ahLst/>
          <a:cxnLst/>
          <a:rect l="0" t="0" r="0" b="0"/>
          <a:pathLst>
            <a:path>
              <a:moveTo>
                <a:pt x="0" y="0"/>
              </a:moveTo>
              <a:lnTo>
                <a:pt x="0" y="2918593"/>
              </a:lnTo>
              <a:lnTo>
                <a:pt x="179605" y="291859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F0E7B9-E263-D64F-82B7-2123FE05D917}">
      <dsp:nvSpPr>
        <dsp:cNvPr id="0" name=""/>
        <dsp:cNvSpPr/>
      </dsp:nvSpPr>
      <dsp:spPr>
        <a:xfrm>
          <a:off x="7095991" y="3683421"/>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Cache memories may employ associative access</a:t>
          </a:r>
          <a:endParaRPr lang="en-US" sz="900" kern="1200" dirty="0"/>
        </a:p>
      </dsp:txBody>
      <dsp:txXfrm>
        <a:off x="7122293" y="3709723"/>
        <a:ext cx="1384242" cy="845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77C67-B24F-6A49-8EF8-E21AE295BA78}">
      <dsp:nvSpPr>
        <dsp:cNvPr id="0" name=""/>
        <dsp:cNvSpPr/>
      </dsp:nvSpPr>
      <dsp:spPr>
        <a:xfrm>
          <a:off x="0" y="0"/>
          <a:ext cx="8686800" cy="5486400"/>
        </a:xfrm>
        <a:prstGeom prst="roundRect">
          <a:avLst>
            <a:gd name="adj" fmla="val 85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4258056" numCol="1" spcCol="1270" anchor="t" anchorCtr="0">
          <a:noAutofit/>
        </a:bodyPr>
        <a:lstStyle/>
        <a:p>
          <a:pPr lvl="0" algn="l" defTabSz="1377950" rtl="0">
            <a:lnSpc>
              <a:spcPct val="90000"/>
            </a:lnSpc>
            <a:spcBef>
              <a:spcPct val="0"/>
            </a:spcBef>
            <a:spcAft>
              <a:spcPct val="35000"/>
            </a:spcAft>
          </a:pPr>
          <a:r>
            <a:rPr lang="en-US" sz="3100" kern="1200" dirty="0" smtClean="0"/>
            <a:t>The two most important characteristics of memory</a:t>
          </a:r>
          <a:endParaRPr lang="en-US" sz="3100" kern="1200" dirty="0"/>
        </a:p>
      </dsp:txBody>
      <dsp:txXfrm>
        <a:off x="136587" y="136587"/>
        <a:ext cx="8413626" cy="5213226"/>
      </dsp:txXfrm>
    </dsp:sp>
    <dsp:sp modelId="{8A95A152-734B-A745-AAE7-3D32D8C60BCF}">
      <dsp:nvSpPr>
        <dsp:cNvPr id="0" name=""/>
        <dsp:cNvSpPr/>
      </dsp:nvSpPr>
      <dsp:spPr>
        <a:xfrm>
          <a:off x="217170" y="1371600"/>
          <a:ext cx="8252460" cy="3840480"/>
        </a:xfrm>
        <a:prstGeom prst="roundRect">
          <a:avLst>
            <a:gd name="adj" fmla="val 105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2438705" numCol="1" spcCol="1270" anchor="t" anchorCtr="0">
          <a:noAutofit/>
        </a:bodyPr>
        <a:lstStyle/>
        <a:p>
          <a:pPr lvl="0" algn="l" defTabSz="889000" rtl="0">
            <a:lnSpc>
              <a:spcPct val="90000"/>
            </a:lnSpc>
            <a:spcBef>
              <a:spcPct val="0"/>
            </a:spcBef>
            <a:spcAft>
              <a:spcPct val="35000"/>
            </a:spcAft>
          </a:pPr>
          <a:endParaRPr lang="en-US" sz="2000" kern="1200" dirty="0" smtClean="0"/>
        </a:p>
        <a:p>
          <a:pPr lvl="0" algn="l" defTabSz="889000" rtl="0">
            <a:lnSpc>
              <a:spcPct val="90000"/>
            </a:lnSpc>
            <a:spcBef>
              <a:spcPct val="0"/>
            </a:spcBef>
            <a:spcAft>
              <a:spcPct val="35000"/>
            </a:spcAft>
          </a:pPr>
          <a:r>
            <a:rPr lang="en-US" sz="3000" kern="1200" dirty="0" smtClean="0"/>
            <a:t>Three performance parameters are used:</a:t>
          </a:r>
          <a:endParaRPr lang="en-US" sz="3000" kern="1200" dirty="0"/>
        </a:p>
      </dsp:txBody>
      <dsp:txXfrm>
        <a:off x="335278" y="1489708"/>
        <a:ext cx="8016244" cy="3604264"/>
      </dsp:txXfrm>
    </dsp:sp>
    <dsp:sp modelId="{4DC5D986-59BC-1740-AC0E-735CF97CB45C}">
      <dsp:nvSpPr>
        <dsp:cNvPr id="0" name=""/>
        <dsp:cNvSpPr/>
      </dsp:nvSpPr>
      <dsp:spPr>
        <a:xfrm>
          <a:off x="423481" y="3099816"/>
          <a:ext cx="2583930" cy="1728216"/>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GB" sz="1400" kern="1200" dirty="0" smtClean="0"/>
            <a:t>Access time (latency)</a:t>
          </a:r>
          <a:endParaRPr lang="en-GB" sz="1400" kern="1200" dirty="0"/>
        </a:p>
        <a:p>
          <a:pPr marL="57150" lvl="1" indent="-57150" algn="l" defTabSz="488950" rtl="0">
            <a:lnSpc>
              <a:spcPct val="90000"/>
            </a:lnSpc>
            <a:spcBef>
              <a:spcPct val="0"/>
            </a:spcBef>
            <a:spcAft>
              <a:spcPct val="15000"/>
            </a:spcAft>
            <a:buChar char="••"/>
          </a:pPr>
          <a:r>
            <a:rPr lang="en-US" sz="1100" kern="1200" dirty="0" smtClean="0"/>
            <a:t>For random-access memory it is the time it takes to perform a read or write operation</a:t>
          </a:r>
          <a:endParaRPr lang="en-US" sz="1100" kern="1200" dirty="0"/>
        </a:p>
        <a:p>
          <a:pPr marL="57150" lvl="1" indent="-57150" algn="l" defTabSz="488950" rtl="0">
            <a:lnSpc>
              <a:spcPct val="90000"/>
            </a:lnSpc>
            <a:spcBef>
              <a:spcPct val="0"/>
            </a:spcBef>
            <a:spcAft>
              <a:spcPct val="15000"/>
            </a:spcAft>
            <a:buChar char="••"/>
          </a:pPr>
          <a:r>
            <a:rPr lang="en-US" sz="1100" kern="1200" dirty="0" smtClean="0"/>
            <a:t>For non-random-access memory it is the time it takes to position the read-write mechanism at the desired location</a:t>
          </a:r>
          <a:endParaRPr lang="en-US" sz="1100" kern="1200" dirty="0"/>
        </a:p>
      </dsp:txBody>
      <dsp:txXfrm>
        <a:off x="476630" y="3152965"/>
        <a:ext cx="2477632" cy="1621918"/>
      </dsp:txXfrm>
    </dsp:sp>
    <dsp:sp modelId="{DCA2CBFE-8F07-BB4E-8414-CF97B200D168}">
      <dsp:nvSpPr>
        <dsp:cNvPr id="0" name=""/>
        <dsp:cNvSpPr/>
      </dsp:nvSpPr>
      <dsp:spPr>
        <a:xfrm>
          <a:off x="3050358" y="2971798"/>
          <a:ext cx="2583930" cy="1984251"/>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Memory cycle time</a:t>
          </a:r>
          <a:endParaRPr lang="en-US" sz="1400" kern="1200" dirty="0"/>
        </a:p>
        <a:p>
          <a:pPr marL="57150" lvl="1" indent="-57150" algn="l" defTabSz="488950" rtl="0">
            <a:lnSpc>
              <a:spcPct val="90000"/>
            </a:lnSpc>
            <a:spcBef>
              <a:spcPct val="0"/>
            </a:spcBef>
            <a:spcAft>
              <a:spcPct val="15000"/>
            </a:spcAft>
            <a:buChar char="••"/>
          </a:pPr>
          <a:r>
            <a:rPr lang="en-US" sz="1100" kern="1200" dirty="0" smtClean="0"/>
            <a:t>Access time plus any additional time required before second access can commence</a:t>
          </a:r>
          <a:endParaRPr lang="en-US" sz="1100" kern="1200" dirty="0"/>
        </a:p>
        <a:p>
          <a:pPr marL="57150" lvl="1" indent="-57150" algn="l" defTabSz="488950" rtl="0">
            <a:lnSpc>
              <a:spcPct val="90000"/>
            </a:lnSpc>
            <a:spcBef>
              <a:spcPct val="0"/>
            </a:spcBef>
            <a:spcAft>
              <a:spcPct val="15000"/>
            </a:spcAft>
            <a:buChar char="••"/>
          </a:pPr>
          <a:r>
            <a:rPr lang="en-US" sz="1100" kern="1200" dirty="0" smtClean="0"/>
            <a:t>Additional time may be required for transients to die out on signal lines or to regenerate data if they are read destructively</a:t>
          </a:r>
          <a:endParaRPr lang="en-US" sz="1100" kern="1200" dirty="0"/>
        </a:p>
        <a:p>
          <a:pPr marL="57150" lvl="1" indent="-57150" algn="l" defTabSz="488950" rtl="0">
            <a:lnSpc>
              <a:spcPct val="90000"/>
            </a:lnSpc>
            <a:spcBef>
              <a:spcPct val="0"/>
            </a:spcBef>
            <a:spcAft>
              <a:spcPct val="15000"/>
            </a:spcAft>
            <a:buChar char="••"/>
          </a:pPr>
          <a:r>
            <a:rPr lang="en-US" sz="1100" kern="1200" dirty="0" smtClean="0"/>
            <a:t>Concerned with the system bus, not the processor</a:t>
          </a:r>
          <a:endParaRPr lang="en-US" sz="1100" kern="1200" dirty="0"/>
        </a:p>
      </dsp:txBody>
      <dsp:txXfrm>
        <a:off x="3111381" y="3032821"/>
        <a:ext cx="2461884" cy="1862205"/>
      </dsp:txXfrm>
    </dsp:sp>
    <dsp:sp modelId="{8D7CAF80-BCAD-AF40-83EC-CA9E025213FC}">
      <dsp:nvSpPr>
        <dsp:cNvPr id="0" name=""/>
        <dsp:cNvSpPr/>
      </dsp:nvSpPr>
      <dsp:spPr>
        <a:xfrm>
          <a:off x="5677235" y="3099816"/>
          <a:ext cx="2583930" cy="1728216"/>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Transfer rate</a:t>
          </a:r>
          <a:endParaRPr lang="en-US" sz="1400" kern="1200" dirty="0"/>
        </a:p>
        <a:p>
          <a:pPr marL="57150" lvl="1" indent="-57150" algn="l" defTabSz="488950" rtl="0">
            <a:lnSpc>
              <a:spcPct val="90000"/>
            </a:lnSpc>
            <a:spcBef>
              <a:spcPct val="0"/>
            </a:spcBef>
            <a:spcAft>
              <a:spcPct val="15000"/>
            </a:spcAft>
            <a:buChar char="••"/>
          </a:pPr>
          <a:r>
            <a:rPr lang="en-US" sz="1100" kern="1200" dirty="0" smtClean="0"/>
            <a:t>The rate at which data can be transferred into or out of a memory unit</a:t>
          </a:r>
          <a:endParaRPr lang="en-US" sz="1100" kern="1200" dirty="0"/>
        </a:p>
        <a:p>
          <a:pPr marL="57150" lvl="1" indent="-57150" algn="l" defTabSz="488950" rtl="0">
            <a:lnSpc>
              <a:spcPct val="90000"/>
            </a:lnSpc>
            <a:spcBef>
              <a:spcPct val="0"/>
            </a:spcBef>
            <a:spcAft>
              <a:spcPct val="15000"/>
            </a:spcAft>
            <a:buChar char="••"/>
          </a:pPr>
          <a:r>
            <a:rPr lang="en-US" sz="1100" kern="1200" dirty="0" smtClean="0"/>
            <a:t>For random-access memory it is equal to 1/(cycle time)</a:t>
          </a:r>
          <a:endParaRPr lang="en-US" sz="1100" kern="1200" dirty="0"/>
        </a:p>
      </dsp:txBody>
      <dsp:txXfrm>
        <a:off x="5730384" y="3152965"/>
        <a:ext cx="2477632" cy="16219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4F48F-6F74-9842-A164-78C65E62632D}">
      <dsp:nvSpPr>
        <dsp:cNvPr id="0" name=""/>
        <dsp:cNvSpPr/>
      </dsp:nvSpPr>
      <dsp:spPr>
        <a:xfrm>
          <a:off x="2643" y="48288"/>
          <a:ext cx="2577107" cy="788849"/>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b="0" kern="1200" dirty="0" smtClean="0">
              <a:effectLst>
                <a:outerShdw blurRad="38100" dist="38100" dir="2700000" algn="tl">
                  <a:srgbClr val="000000">
                    <a:alpha val="43137"/>
                  </a:srgbClr>
                </a:outerShdw>
              </a:effectLst>
            </a:rPr>
            <a:t>Direct</a:t>
          </a:r>
        </a:p>
      </dsp:txBody>
      <dsp:txXfrm>
        <a:off x="2643" y="48288"/>
        <a:ext cx="2577107" cy="788849"/>
      </dsp:txXfrm>
    </dsp:sp>
    <dsp:sp modelId="{5E6AA0E8-B225-9D44-A86D-9767773C4003}">
      <dsp:nvSpPr>
        <dsp:cNvPr id="0" name=""/>
        <dsp:cNvSpPr/>
      </dsp:nvSpPr>
      <dsp:spPr>
        <a:xfrm>
          <a:off x="2643" y="658713"/>
          <a:ext cx="2577107" cy="3255398"/>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ts val="870"/>
            </a:spcAft>
            <a:buChar char="••"/>
          </a:pPr>
          <a:r>
            <a:rPr lang="en-GB" sz="1500" kern="1200" dirty="0" smtClean="0"/>
            <a:t>The simplest technique</a:t>
          </a:r>
        </a:p>
        <a:p>
          <a:pPr marL="114300" lvl="1" indent="-114300" algn="l" defTabSz="666750">
            <a:lnSpc>
              <a:spcPct val="90000"/>
            </a:lnSpc>
            <a:spcBef>
              <a:spcPct val="0"/>
            </a:spcBef>
            <a:spcAft>
              <a:spcPts val="870"/>
            </a:spcAft>
            <a:buChar char="••"/>
          </a:pPr>
          <a:r>
            <a:rPr lang="en-GB" sz="1500" kern="1200" dirty="0" smtClean="0"/>
            <a:t>Maps each block of main memory into only one possible cache line</a:t>
          </a:r>
        </a:p>
      </dsp:txBody>
      <dsp:txXfrm>
        <a:off x="2643" y="658713"/>
        <a:ext cx="2577107" cy="3255398"/>
      </dsp:txXfrm>
    </dsp:sp>
    <dsp:sp modelId="{B3F6D228-9039-A949-A88A-D4A04B9662CD}">
      <dsp:nvSpPr>
        <dsp:cNvPr id="0" name=""/>
        <dsp:cNvSpPr/>
      </dsp:nvSpPr>
      <dsp:spPr>
        <a:xfrm>
          <a:off x="2940546" y="27495"/>
          <a:ext cx="2577107" cy="87202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b="0" kern="1200" dirty="0" smtClean="0">
              <a:effectLst>
                <a:outerShdw blurRad="38100" dist="38100" dir="2700000" algn="tl">
                  <a:srgbClr val="000000">
                    <a:alpha val="43137"/>
                  </a:srgbClr>
                </a:outerShdw>
              </a:effectLst>
            </a:rPr>
            <a:t>Associative</a:t>
          </a:r>
        </a:p>
      </dsp:txBody>
      <dsp:txXfrm>
        <a:off x="2940546" y="27495"/>
        <a:ext cx="2577107" cy="872022"/>
      </dsp:txXfrm>
    </dsp:sp>
    <dsp:sp modelId="{9F9ABC03-ED5A-8C4F-ABBA-7702123255F3}">
      <dsp:nvSpPr>
        <dsp:cNvPr id="0" name=""/>
        <dsp:cNvSpPr/>
      </dsp:nvSpPr>
      <dsp:spPr>
        <a:xfrm>
          <a:off x="2940546" y="679506"/>
          <a:ext cx="2577107" cy="3255398"/>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ts val="870"/>
            </a:spcAft>
            <a:buChar char="••"/>
          </a:pPr>
          <a:r>
            <a:rPr lang="en-GB" sz="1500" kern="1200" dirty="0" smtClean="0"/>
            <a:t>Permits each main memory block to be loaded into any line of the cache</a:t>
          </a:r>
        </a:p>
        <a:p>
          <a:pPr marL="114300" lvl="1" indent="-114300" algn="l" defTabSz="666750">
            <a:lnSpc>
              <a:spcPct val="90000"/>
            </a:lnSpc>
            <a:spcBef>
              <a:spcPct val="0"/>
            </a:spcBef>
            <a:spcAft>
              <a:spcPts val="870"/>
            </a:spcAft>
            <a:buChar char="••"/>
          </a:pPr>
          <a:r>
            <a:rPr lang="en-GB" sz="1500" kern="1200" dirty="0" smtClean="0"/>
            <a:t>The cache control logic interprets a memory address simply as a Tag and a Word field</a:t>
          </a:r>
        </a:p>
        <a:p>
          <a:pPr marL="114300" lvl="1" indent="-114300" algn="l" defTabSz="666750">
            <a:lnSpc>
              <a:spcPct val="90000"/>
            </a:lnSpc>
            <a:spcBef>
              <a:spcPct val="0"/>
            </a:spcBef>
            <a:spcAft>
              <a:spcPts val="870"/>
            </a:spcAft>
            <a:buChar char="••"/>
          </a:pPr>
          <a:r>
            <a:rPr lang="en-GB" sz="1500" kern="1200" dirty="0" smtClean="0"/>
            <a:t>To determine whether a block is in the cache, the cache control logic must simultaneously examine every line’s Tag for a match </a:t>
          </a:r>
        </a:p>
      </dsp:txBody>
      <dsp:txXfrm>
        <a:off x="2940546" y="679506"/>
        <a:ext cx="2577107" cy="3255398"/>
      </dsp:txXfrm>
    </dsp:sp>
    <dsp:sp modelId="{F94948FC-FEE2-2A41-9A9E-9B62084D71F6}">
      <dsp:nvSpPr>
        <dsp:cNvPr id="0" name=""/>
        <dsp:cNvSpPr/>
      </dsp:nvSpPr>
      <dsp:spPr>
        <a:xfrm>
          <a:off x="5881092" y="0"/>
          <a:ext cx="2577107" cy="87202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b="0" kern="1200" dirty="0" smtClean="0">
              <a:effectLst>
                <a:outerShdw blurRad="38100" dist="38100" dir="2700000" algn="tl">
                  <a:srgbClr val="000000">
                    <a:alpha val="43137"/>
                  </a:srgbClr>
                </a:outerShdw>
              </a:effectLst>
            </a:rPr>
            <a:t>Set Associative</a:t>
          </a:r>
        </a:p>
      </dsp:txBody>
      <dsp:txXfrm>
        <a:off x="5881092" y="0"/>
        <a:ext cx="2577107" cy="872022"/>
      </dsp:txXfrm>
    </dsp:sp>
    <dsp:sp modelId="{C30E3304-D114-7743-A3EC-2445BAC10332}">
      <dsp:nvSpPr>
        <dsp:cNvPr id="0" name=""/>
        <dsp:cNvSpPr/>
      </dsp:nvSpPr>
      <dsp:spPr>
        <a:xfrm>
          <a:off x="5878448" y="679506"/>
          <a:ext cx="2577107" cy="3255398"/>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A compromise that exhibits the strengths of both the direct and associative approaches while reducing their disadvantages</a:t>
          </a:r>
        </a:p>
      </dsp:txBody>
      <dsp:txXfrm>
        <a:off x="5878448" y="679506"/>
        <a:ext cx="2577107" cy="32553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1B929-E516-5443-B0F5-EC0B30A47FDB}">
      <dsp:nvSpPr>
        <dsp:cNvPr id="0" name=""/>
        <dsp:cNvSpPr/>
      </dsp:nvSpPr>
      <dsp:spPr>
        <a:xfrm>
          <a:off x="2669" y="914397"/>
          <a:ext cx="4056757" cy="1014189"/>
        </a:xfrm>
        <a:prstGeom prst="roundRect">
          <a:avLst>
            <a:gd name="adj" fmla="val 10000"/>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kern="1200" dirty="0" smtClean="0"/>
            <a:t>When a block that is resident in the cache is to be replaced there are two cases to consider:</a:t>
          </a:r>
          <a:endParaRPr lang="en-US" sz="2100" kern="1200" dirty="0"/>
        </a:p>
      </dsp:txBody>
      <dsp:txXfrm>
        <a:off x="32374" y="944102"/>
        <a:ext cx="3997347" cy="954779"/>
      </dsp:txXfrm>
    </dsp:sp>
    <dsp:sp modelId="{D31FB0BD-CB04-3C41-B317-3A5187E6AE93}">
      <dsp:nvSpPr>
        <dsp:cNvPr id="0" name=""/>
        <dsp:cNvSpPr/>
      </dsp:nvSpPr>
      <dsp:spPr>
        <a:xfrm rot="5400000">
          <a:off x="1942306" y="2017327"/>
          <a:ext cx="177483" cy="177483"/>
        </a:xfrm>
        <a:prstGeom prst="rightArrow">
          <a:avLst>
            <a:gd name="adj1" fmla="val 66700"/>
            <a:gd name="adj2" fmla="val 50000"/>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sp>
    <dsp:sp modelId="{3142DD91-2917-CC41-9BFA-CF928F5CC795}">
      <dsp:nvSpPr>
        <dsp:cNvPr id="0" name=""/>
        <dsp:cNvSpPr/>
      </dsp:nvSpPr>
      <dsp:spPr>
        <a:xfrm>
          <a:off x="2669" y="2283552"/>
          <a:ext cx="4056757" cy="101418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4"/>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If the old block in the cache has not been altered then it may be overwritten with a new block without first writing out the old block</a:t>
          </a:r>
          <a:endParaRPr lang="en-US" sz="1600" kern="1200" dirty="0"/>
        </a:p>
      </dsp:txBody>
      <dsp:txXfrm>
        <a:off x="32374" y="2313257"/>
        <a:ext cx="3997347" cy="954779"/>
      </dsp:txXfrm>
    </dsp:sp>
    <dsp:sp modelId="{2D23DC65-2635-7547-AB3F-AED6672AFFE6}">
      <dsp:nvSpPr>
        <dsp:cNvPr id="0" name=""/>
        <dsp:cNvSpPr/>
      </dsp:nvSpPr>
      <dsp:spPr>
        <a:xfrm rot="5400000">
          <a:off x="1942306" y="3386483"/>
          <a:ext cx="177483" cy="177483"/>
        </a:xfrm>
        <a:prstGeom prst="rightArrow">
          <a:avLst>
            <a:gd name="adj1" fmla="val 66700"/>
            <a:gd name="adj2" fmla="val 50000"/>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sp>
    <dsp:sp modelId="{4A68EEB7-D5C7-EF47-A954-BD8607821E05}">
      <dsp:nvSpPr>
        <dsp:cNvPr id="0" name=""/>
        <dsp:cNvSpPr/>
      </dsp:nvSpPr>
      <dsp:spPr>
        <a:xfrm>
          <a:off x="2669" y="3652708"/>
          <a:ext cx="4056757" cy="183369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4"/>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If at least one write operation has been performed on a word in that line of the cache then main memory must be updated by writing the line of cache out to the block of memory before bringing in the new block</a:t>
          </a:r>
          <a:endParaRPr lang="en-US" sz="1600" kern="1200" dirty="0"/>
        </a:p>
      </dsp:txBody>
      <dsp:txXfrm>
        <a:off x="56376" y="3706415"/>
        <a:ext cx="3949343" cy="1726280"/>
      </dsp:txXfrm>
    </dsp:sp>
    <dsp:sp modelId="{59333D82-04E3-344E-9F6D-7A52667AD3BD}">
      <dsp:nvSpPr>
        <dsp:cNvPr id="0" name=""/>
        <dsp:cNvSpPr/>
      </dsp:nvSpPr>
      <dsp:spPr>
        <a:xfrm>
          <a:off x="4627372" y="914397"/>
          <a:ext cx="4056757" cy="1014189"/>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kern="1200" dirty="0" smtClean="0"/>
            <a:t>There are two problems to contend with:</a:t>
          </a:r>
          <a:endParaRPr lang="en-US" sz="2100" kern="1200" dirty="0"/>
        </a:p>
      </dsp:txBody>
      <dsp:txXfrm>
        <a:off x="4657077" y="944102"/>
        <a:ext cx="3997347" cy="954779"/>
      </dsp:txXfrm>
    </dsp:sp>
    <dsp:sp modelId="{23FB0AB2-D708-C74D-9705-EFCC30F8BF72}">
      <dsp:nvSpPr>
        <dsp:cNvPr id="0" name=""/>
        <dsp:cNvSpPr/>
      </dsp:nvSpPr>
      <dsp:spPr>
        <a:xfrm rot="5400000">
          <a:off x="6567009" y="2017327"/>
          <a:ext cx="177483" cy="177483"/>
        </a:xfrm>
        <a:prstGeom prst="rightArrow">
          <a:avLst>
            <a:gd name="adj1" fmla="val 66700"/>
            <a:gd name="adj2" fmla="val 50000"/>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sp>
    <dsp:sp modelId="{7F36AA80-5C05-2F49-B7E9-B7C655619CE6}">
      <dsp:nvSpPr>
        <dsp:cNvPr id="0" name=""/>
        <dsp:cNvSpPr/>
      </dsp:nvSpPr>
      <dsp:spPr>
        <a:xfrm>
          <a:off x="4627372" y="2283552"/>
          <a:ext cx="4056757" cy="101418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More than one device may have access to main memory</a:t>
          </a:r>
          <a:endParaRPr lang="en-US" sz="1600" kern="1200" dirty="0"/>
        </a:p>
      </dsp:txBody>
      <dsp:txXfrm>
        <a:off x="4657077" y="2313257"/>
        <a:ext cx="3997347" cy="954779"/>
      </dsp:txXfrm>
    </dsp:sp>
    <dsp:sp modelId="{B3C789D7-F7F9-6047-9980-E16EE5BCCF23}">
      <dsp:nvSpPr>
        <dsp:cNvPr id="0" name=""/>
        <dsp:cNvSpPr/>
      </dsp:nvSpPr>
      <dsp:spPr>
        <a:xfrm rot="5400000">
          <a:off x="6567009" y="3386483"/>
          <a:ext cx="177483" cy="177483"/>
        </a:xfrm>
        <a:prstGeom prst="rightArrow">
          <a:avLst>
            <a:gd name="adj1" fmla="val 66700"/>
            <a:gd name="adj2" fmla="val 50000"/>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sp>
    <dsp:sp modelId="{70DA93BB-D5B7-C048-B918-81E67A7815CD}">
      <dsp:nvSpPr>
        <dsp:cNvPr id="0" name=""/>
        <dsp:cNvSpPr/>
      </dsp:nvSpPr>
      <dsp:spPr>
        <a:xfrm>
          <a:off x="4648204" y="3652708"/>
          <a:ext cx="4015094" cy="173879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A more complex problem occurs when multiple processors are attached to the same bus and each processor has its own local cache - if a word is altered in one cache it could conceivably invalidate a word in other caches</a:t>
          </a:r>
          <a:endParaRPr lang="en-US" sz="1600" kern="1200" dirty="0"/>
        </a:p>
      </dsp:txBody>
      <dsp:txXfrm>
        <a:off x="4699132" y="3703636"/>
        <a:ext cx="3913238" cy="16369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1026"/>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5139" tIns="49472" rIns="95139" bIns="49472" numCol="1" anchor="t" anchorCtr="0" compatLnSpc="1">
            <a:prstTxWarp prst="textNoShape">
              <a:avLst/>
            </a:prstTxWarp>
          </a:bodyPr>
          <a:lstStyle>
            <a:lvl1pPr>
              <a:defRPr sz="1300"/>
            </a:lvl1pPr>
          </a:lstStyle>
          <a:p>
            <a:endParaRPr lang="en-US" dirty="0"/>
          </a:p>
        </p:txBody>
      </p:sp>
      <p:sp>
        <p:nvSpPr>
          <p:cNvPr id="84995" name="Rectangle 1027"/>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5139" tIns="49472" rIns="95139" bIns="49472" numCol="1" anchor="t" anchorCtr="0" compatLnSpc="1">
            <a:prstTxWarp prst="textNoShape">
              <a:avLst/>
            </a:prstTxWarp>
          </a:bodyPr>
          <a:lstStyle>
            <a:lvl1pPr algn="r">
              <a:defRPr sz="1300"/>
            </a:lvl1pPr>
          </a:lstStyle>
          <a:p>
            <a:endParaRPr lang="en-US" dirty="0"/>
          </a:p>
        </p:txBody>
      </p:sp>
      <p:sp>
        <p:nvSpPr>
          <p:cNvPr id="84996" name="Rectangle 1028"/>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5139" tIns="49472" rIns="95139" bIns="49472" numCol="1" anchor="b" anchorCtr="0" compatLnSpc="1">
            <a:prstTxWarp prst="textNoShape">
              <a:avLst/>
            </a:prstTxWarp>
          </a:bodyPr>
          <a:lstStyle>
            <a:lvl1pPr>
              <a:defRPr sz="1300"/>
            </a:lvl1pPr>
          </a:lstStyle>
          <a:p>
            <a:endParaRPr lang="en-US" dirty="0"/>
          </a:p>
        </p:txBody>
      </p:sp>
      <p:sp>
        <p:nvSpPr>
          <p:cNvPr id="84997" name="Rectangle 1029"/>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5139" tIns="49472" rIns="95139" bIns="49472" numCol="1" anchor="b" anchorCtr="0" compatLnSpc="1">
            <a:prstTxWarp prst="textNoShape">
              <a:avLst/>
            </a:prstTxWarp>
          </a:bodyPr>
          <a:lstStyle>
            <a:lvl1pPr algn="r">
              <a:defRPr sz="1300"/>
            </a:lvl1pPr>
          </a:lstStyle>
          <a:p>
            <a:fld id="{0322DCDD-0C19-3441-B848-50C2235D8273}" type="slidenum">
              <a:rPr lang="en-US"/>
              <a:pPr/>
              <a:t>‹#›</a:t>
            </a:fld>
            <a:endParaRPr lang="en-US" dirty="0"/>
          </a:p>
        </p:txBody>
      </p:sp>
    </p:spTree>
    <p:extLst>
      <p:ext uri="{BB962C8B-B14F-4D97-AF65-F5344CB8AC3E}">
        <p14:creationId xmlns:p14="http://schemas.microsoft.com/office/powerpoint/2010/main" val="3742819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5139" tIns="49472" rIns="95139" bIns="49472" numCol="1" anchor="t" anchorCtr="0" compatLnSpc="1">
            <a:prstTxWarp prst="textNoShape">
              <a:avLst/>
            </a:prstTxWarp>
          </a:bodyPr>
          <a:lstStyle>
            <a:lvl1pPr>
              <a:defRPr sz="1300"/>
            </a:lvl1pPr>
          </a:lstStyle>
          <a:p>
            <a:endParaRPr lang="en-US" dirty="0"/>
          </a:p>
        </p:txBody>
      </p:sp>
      <p:sp>
        <p:nvSpPr>
          <p:cNvPr id="83971"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5139" tIns="49472" rIns="95139" bIns="49472" numCol="1" anchor="t" anchorCtr="0" compatLnSpc="1">
            <a:prstTxWarp prst="textNoShape">
              <a:avLst/>
            </a:prstTxWarp>
          </a:bodyPr>
          <a:lstStyle>
            <a:lvl1pPr algn="r">
              <a:defRPr sz="1300"/>
            </a:lvl1pPr>
          </a:lstStyle>
          <a:p>
            <a:endParaRPr lang="en-US" dirty="0"/>
          </a:p>
        </p:txBody>
      </p:sp>
      <p:sp>
        <p:nvSpPr>
          <p:cNvPr id="839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83973"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5139" tIns="49472" rIns="95139" bIns="4947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3974"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5139" tIns="49472" rIns="95139" bIns="49472" numCol="1" anchor="b" anchorCtr="0" compatLnSpc="1">
            <a:prstTxWarp prst="textNoShape">
              <a:avLst/>
            </a:prstTxWarp>
          </a:bodyPr>
          <a:lstStyle>
            <a:lvl1pPr>
              <a:defRPr sz="1300"/>
            </a:lvl1pPr>
          </a:lstStyle>
          <a:p>
            <a:endParaRPr lang="en-US" dirty="0"/>
          </a:p>
        </p:txBody>
      </p:sp>
      <p:sp>
        <p:nvSpPr>
          <p:cNvPr id="83975"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5139" tIns="49472" rIns="95139" bIns="49472" numCol="1" anchor="b" anchorCtr="0" compatLnSpc="1">
            <a:prstTxWarp prst="textNoShape">
              <a:avLst/>
            </a:prstTxWarp>
          </a:bodyPr>
          <a:lstStyle>
            <a:lvl1pPr algn="r">
              <a:defRPr sz="1300"/>
            </a:lvl1pPr>
          </a:lstStyle>
          <a:p>
            <a:fld id="{56C40E98-D33D-704E-929D-27FB84CF5632}" type="slidenum">
              <a:rPr lang="en-US"/>
              <a:pPr/>
              <a:t>‹#›</a:t>
            </a:fld>
            <a:endParaRPr lang="en-US" dirty="0"/>
          </a:p>
        </p:txBody>
      </p:sp>
    </p:spTree>
    <p:extLst>
      <p:ext uri="{BB962C8B-B14F-4D97-AF65-F5344CB8AC3E}">
        <p14:creationId xmlns:p14="http://schemas.microsoft.com/office/powerpoint/2010/main" val="5893732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33"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ln/>
        </p:spPr>
      </p:sp>
      <p:sp>
        <p:nvSpPr>
          <p:cNvPr id="52227" name="Rectangle 2051"/>
          <p:cNvSpPr>
            <a:spLocks noGrp="1" noChangeArrowheads="1"/>
          </p:cNvSpPr>
          <p:nvPr>
            <p:ph type="body" idx="1"/>
          </p:nvPr>
        </p:nvSpPr>
        <p:spPr/>
        <p:txBody>
          <a:bodyPr/>
          <a:lstStyle/>
          <a:p>
            <a:pPr defTabSz="966612">
              <a:defRPr/>
            </a:pPr>
            <a:r>
              <a:rPr lang="en-US" dirty="0" smtClean="0">
                <a:latin typeface="Times New Roman" pitchFamily="-110" charset="0"/>
              </a:rPr>
              <a:t>Lecture slides prepared for “Computer Organization</a:t>
            </a:r>
            <a:r>
              <a:rPr lang="en-US" baseline="0" dirty="0" smtClean="0">
                <a:latin typeface="Times New Roman" pitchFamily="-110" charset="0"/>
              </a:rPr>
              <a:t> and Architecture</a:t>
            </a:r>
            <a:r>
              <a:rPr lang="en-US" dirty="0" smtClean="0">
                <a:latin typeface="Times New Roman" pitchFamily="-110" charset="0"/>
              </a:rPr>
              <a:t>”, 9/e, by William Stallings, Chapter 4 “Cache</a:t>
            </a:r>
            <a:r>
              <a:rPr lang="en-US" baseline="0" dirty="0" smtClean="0">
                <a:latin typeface="Times New Roman" pitchFamily="-110" charset="0"/>
              </a:rPr>
              <a:t> Memory</a:t>
            </a:r>
            <a:r>
              <a:rPr lang="en-US" dirty="0" smtClean="0">
                <a:latin typeface="Times New Roman" pitchFamily="-110" charset="0"/>
              </a:rPr>
              <a:t>”.</a:t>
            </a:r>
            <a:endParaRPr lang="en-AU" dirty="0" smtClean="0">
              <a:latin typeface="Times New Roman" pitchFamily="-110" charset="0"/>
            </a:endParaRPr>
          </a:p>
          <a:p>
            <a:endParaRPr lang="en-GB" dirty="0"/>
          </a:p>
        </p:txBody>
      </p:sp>
    </p:spTree>
    <p:extLst>
      <p:ext uri="{BB962C8B-B14F-4D97-AF65-F5344CB8AC3E}">
        <p14:creationId xmlns:p14="http://schemas.microsoft.com/office/powerpoint/2010/main" val="2328942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300" dirty="0"/>
              <a:t>Cache memory is designed to combine the memory access time of expensive, high-speed</a:t>
            </a:r>
          </a:p>
          <a:p>
            <a:r>
              <a:rPr lang="en-US" sz="1300" dirty="0"/>
              <a:t>memory combined with the large memory size of less expensive, lower-speed</a:t>
            </a:r>
          </a:p>
          <a:p>
            <a:r>
              <a:rPr lang="en-US" sz="1300" dirty="0"/>
              <a:t>memory.</a:t>
            </a:r>
          </a:p>
          <a:p>
            <a:endParaRPr lang="en-US" sz="1300" dirty="0"/>
          </a:p>
          <a:p>
            <a:r>
              <a:rPr lang="en-US" sz="1300" dirty="0"/>
              <a:t>The concept is illustrated in Figure 4.3a. There is a relatively large and slow</a:t>
            </a:r>
          </a:p>
          <a:p>
            <a:r>
              <a:rPr lang="en-US" sz="1300" dirty="0"/>
              <a:t>main memory together with a smaller, faster cache memory. The cache contains a</a:t>
            </a:r>
          </a:p>
          <a:p>
            <a:r>
              <a:rPr lang="en-US" sz="1300" dirty="0"/>
              <a:t>copy of portions of main memory. When the processor attempts to read a word of</a:t>
            </a:r>
          </a:p>
          <a:p>
            <a:r>
              <a:rPr lang="en-US" sz="1300" dirty="0"/>
              <a:t>memory, a check is made to determine if the word is in the cache. If so, the word is</a:t>
            </a:r>
          </a:p>
          <a:p>
            <a:r>
              <a:rPr lang="en-US" sz="1300" dirty="0"/>
              <a:t>delivered to the processor. If not, a block of main memory, consisting of some fixed</a:t>
            </a:r>
          </a:p>
          <a:p>
            <a:r>
              <a:rPr lang="en-US" sz="1300" dirty="0"/>
              <a:t>number of words, is read into the cache and then the word is delivered to the processor.</a:t>
            </a:r>
          </a:p>
          <a:p>
            <a:r>
              <a:rPr lang="en-US" sz="1300" dirty="0"/>
              <a:t>Because of the phenomenon of locality of reference, when a block of data is</a:t>
            </a:r>
          </a:p>
          <a:p>
            <a:r>
              <a:rPr lang="en-US" sz="1300" dirty="0"/>
              <a:t>fetched into the cache to satisfy a single memory reference, it is likely that there will</a:t>
            </a:r>
          </a:p>
          <a:p>
            <a:r>
              <a:rPr lang="en-US" sz="1300" dirty="0"/>
              <a:t>be future references to that same memory location or to other words in the block.</a:t>
            </a:r>
          </a:p>
          <a:p>
            <a:endParaRPr lang="en-US" sz="1300" dirty="0"/>
          </a:p>
          <a:p>
            <a:r>
              <a:rPr lang="en-US" sz="1300" dirty="0"/>
              <a:t>Figure 4.3b depicts the use of multiple levels of cache. The L2 cache is slower</a:t>
            </a:r>
          </a:p>
          <a:p>
            <a:r>
              <a:rPr lang="en-US" sz="1300" dirty="0"/>
              <a:t>and typically larger than the L1 cache, and the L3 cache is slower and typically</a:t>
            </a:r>
          </a:p>
          <a:p>
            <a:r>
              <a:rPr lang="en-US" sz="1300" dirty="0"/>
              <a:t>larger than the L2 cache.</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10</a:t>
            </a:fld>
            <a:endParaRPr lang="en-US" dirty="0"/>
          </a:p>
        </p:txBody>
      </p:sp>
    </p:spTree>
    <p:extLst>
      <p:ext uri="{BB962C8B-B14F-4D97-AF65-F5344CB8AC3E}">
        <p14:creationId xmlns:p14="http://schemas.microsoft.com/office/powerpoint/2010/main" val="435841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Figure 4.4 depicts the structure of a cache/main-memory system.</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11</a:t>
            </a:fld>
            <a:endParaRPr lang="en-US" dirty="0"/>
          </a:p>
        </p:txBody>
      </p:sp>
    </p:spTree>
    <p:extLst>
      <p:ext uri="{BB962C8B-B14F-4D97-AF65-F5344CB8AC3E}">
        <p14:creationId xmlns:p14="http://schemas.microsoft.com/office/powerpoint/2010/main" val="1044359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Figure 4.5 illustrates the read operation. The processor generates the read</a:t>
            </a:r>
          </a:p>
          <a:p>
            <a:r>
              <a:rPr lang="en-US" sz="1300" dirty="0"/>
              <a:t>address (RA) of a word to be read. If the word is contained in the cache, it is delivered</a:t>
            </a:r>
          </a:p>
          <a:p>
            <a:r>
              <a:rPr lang="en-US" sz="1300" dirty="0"/>
              <a:t>to the processor. Otherwise, the block containing that word is loaded into the</a:t>
            </a:r>
          </a:p>
          <a:p>
            <a:r>
              <a:rPr lang="en-US" sz="1300" dirty="0"/>
              <a:t>cache, and the word is delivered to the processor.</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12</a:t>
            </a:fld>
            <a:endParaRPr lang="en-US" dirty="0"/>
          </a:p>
        </p:txBody>
      </p:sp>
    </p:spTree>
    <p:extLst>
      <p:ext uri="{BB962C8B-B14F-4D97-AF65-F5344CB8AC3E}">
        <p14:creationId xmlns:p14="http://schemas.microsoft.com/office/powerpoint/2010/main" val="2010381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DC8EB7-64A6-2345-BE9F-FA0A456F7B44}" type="slidenum">
              <a:rPr lang="en-US"/>
              <a:pPr/>
              <a:t>13</a:t>
            </a:fld>
            <a:endParaRPr lang="en-US" dirty="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sz="1300" dirty="0"/>
              <a:t>Figure 4.5 shows these last two</a:t>
            </a:r>
          </a:p>
          <a:p>
            <a:r>
              <a:rPr lang="en-US" sz="1300" dirty="0"/>
              <a:t>operations occurring in parallel and reflects the organization shown in Figure 4.6,</a:t>
            </a:r>
          </a:p>
          <a:p>
            <a:r>
              <a:rPr lang="en-US" sz="1300" dirty="0"/>
              <a:t>which is typical of contemporary cache organizations. In this organization, the cache</a:t>
            </a:r>
          </a:p>
          <a:p>
            <a:r>
              <a:rPr lang="en-US" sz="1300" dirty="0"/>
              <a:t>connects to the processor via data, control, and address lines. The data and address</a:t>
            </a:r>
          </a:p>
          <a:p>
            <a:r>
              <a:rPr lang="en-US" sz="1300" dirty="0"/>
              <a:t>lines also attach to data and address buffers, which attach to a system bus from</a:t>
            </a:r>
          </a:p>
          <a:p>
            <a:r>
              <a:rPr lang="en-US" sz="1300" dirty="0"/>
              <a:t>which main memory is reached. When a cache hit occurs, the data and address buffers</a:t>
            </a:r>
          </a:p>
          <a:p>
            <a:r>
              <a:rPr lang="en-US" sz="1300" dirty="0"/>
              <a:t>are disabled and communication is only between processor and cache, with no</a:t>
            </a:r>
          </a:p>
          <a:p>
            <a:r>
              <a:rPr lang="en-US" sz="1300" dirty="0"/>
              <a:t>system bus traffic. When a cache miss occurs, the desired address is loaded onto the</a:t>
            </a:r>
          </a:p>
          <a:p>
            <a:r>
              <a:rPr lang="en-US" sz="1300" dirty="0"/>
              <a:t>system bus and the data are returned through the data buffer to both the cache and</a:t>
            </a:r>
          </a:p>
          <a:p>
            <a:r>
              <a:rPr lang="en-US" sz="1300" dirty="0"/>
              <a:t>the processor. In other organizations, the cache is physically interposed between</a:t>
            </a:r>
          </a:p>
          <a:p>
            <a:r>
              <a:rPr lang="en-US" sz="1300" dirty="0"/>
              <a:t>the processor and the main memory for all data, address, and control lines. In this</a:t>
            </a:r>
          </a:p>
          <a:p>
            <a:r>
              <a:rPr lang="en-US" sz="1300" dirty="0"/>
              <a:t>latter case, for a cache miss, the desired word is first read into the cache and then</a:t>
            </a:r>
          </a:p>
          <a:p>
            <a:r>
              <a:rPr lang="en-US" sz="1300" dirty="0"/>
              <a:t>transferred from cache to processor.</a:t>
            </a:r>
            <a:endParaRPr lang="en-GB" dirty="0"/>
          </a:p>
        </p:txBody>
      </p:sp>
    </p:spTree>
    <p:extLst>
      <p:ext uri="{BB962C8B-B14F-4D97-AF65-F5344CB8AC3E}">
        <p14:creationId xmlns:p14="http://schemas.microsoft.com/office/powerpoint/2010/main" val="793679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300" dirty="0"/>
              <a:t>This section provides an overview of cache design parameters and reports some</a:t>
            </a:r>
          </a:p>
          <a:p>
            <a:r>
              <a:rPr lang="en-US" sz="1300" dirty="0"/>
              <a:t>typical results. We occasionally refer to the use of caches in high-performance computing</a:t>
            </a:r>
          </a:p>
          <a:p>
            <a:r>
              <a:rPr lang="en-US" sz="1300" dirty="0"/>
              <a:t>(HPC). HPC deals with supercomputers and their software, especially for</a:t>
            </a:r>
          </a:p>
          <a:p>
            <a:r>
              <a:rPr lang="en-US" sz="1300" dirty="0"/>
              <a:t>scientific applications that involve large amounts of data, vector and matrix computation,</a:t>
            </a:r>
          </a:p>
          <a:p>
            <a:r>
              <a:rPr lang="en-US" sz="1300" dirty="0"/>
              <a:t>and the use of parallel algorithms. Cache design for HPC is quite different</a:t>
            </a:r>
          </a:p>
          <a:p>
            <a:r>
              <a:rPr lang="en-US" sz="1300" dirty="0"/>
              <a:t>than for other hardware platforms and applications. Indeed, many researchers</a:t>
            </a:r>
          </a:p>
          <a:p>
            <a:r>
              <a:rPr lang="en-US" sz="1300" dirty="0"/>
              <a:t>have found that HPC applications perform poorly on computer architectures that</a:t>
            </a:r>
          </a:p>
          <a:p>
            <a:r>
              <a:rPr lang="en-US" sz="1300" dirty="0"/>
              <a:t>employ caches [BAIL93]. Other researchers have since shown that a cache hierarchy</a:t>
            </a:r>
          </a:p>
          <a:p>
            <a:r>
              <a:rPr lang="en-US" sz="1300" dirty="0"/>
              <a:t>can be useful in improving performance if the application software is tuned to</a:t>
            </a:r>
          </a:p>
          <a:p>
            <a:r>
              <a:rPr lang="en-US" sz="1300" dirty="0"/>
              <a:t>exploit the cache [WANG99, PRES01].</a:t>
            </a:r>
          </a:p>
          <a:p>
            <a:endParaRPr lang="en-US" sz="1300" dirty="0"/>
          </a:p>
          <a:p>
            <a:r>
              <a:rPr lang="en-US" sz="1300" dirty="0"/>
              <a:t>Although there are a large number of cache implementations, there are a few</a:t>
            </a:r>
          </a:p>
          <a:p>
            <a:r>
              <a:rPr lang="en-US" sz="1300" dirty="0"/>
              <a:t>basic design elements that serve to classify and differentiate cache architectures.</a:t>
            </a:r>
          </a:p>
          <a:p>
            <a:r>
              <a:rPr lang="en-US" sz="1300" dirty="0"/>
              <a:t>Table 4.2 lists key elements.</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14</a:t>
            </a:fld>
            <a:endParaRPr lang="en-US" dirty="0"/>
          </a:p>
        </p:txBody>
      </p:sp>
    </p:spTree>
    <p:extLst>
      <p:ext uri="{BB962C8B-B14F-4D97-AF65-F5344CB8AC3E}">
        <p14:creationId xmlns:p14="http://schemas.microsoft.com/office/powerpoint/2010/main" val="2977533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Almost all non-embedded processors, and many embedded processors, support virtual</a:t>
            </a:r>
          </a:p>
          <a:p>
            <a:r>
              <a:rPr lang="en-US" sz="1300" dirty="0"/>
              <a:t>memory, a concept discussed in Chapter 8. In essence, virtual memory is a facility</a:t>
            </a:r>
          </a:p>
          <a:p>
            <a:r>
              <a:rPr lang="en-US" sz="1300" dirty="0"/>
              <a:t>that allows programs to address memory from a logical point of view, without</a:t>
            </a:r>
          </a:p>
          <a:p>
            <a:r>
              <a:rPr lang="en-US" sz="1300" dirty="0"/>
              <a:t>regard to the amount of main memory physically available. When virtual memory is</a:t>
            </a:r>
          </a:p>
          <a:p>
            <a:r>
              <a:rPr lang="en-US" sz="1300" dirty="0"/>
              <a:t>used, the address fields of machine instructions contain virtual addresses. For reads</a:t>
            </a:r>
          </a:p>
          <a:p>
            <a:r>
              <a:rPr lang="en-US" sz="1300" dirty="0"/>
              <a:t>to and writes from main memory, a hardware memory management unit (MMU)</a:t>
            </a:r>
          </a:p>
          <a:p>
            <a:r>
              <a:rPr lang="en-US" sz="1300" dirty="0"/>
              <a:t>translates each virtual address into a physical address in main memory.</a:t>
            </a:r>
          </a:p>
          <a:p>
            <a:endParaRPr lang="en-US" sz="1300" dirty="0"/>
          </a:p>
          <a:p>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15</a:t>
            </a:fld>
            <a:endParaRPr lang="en-US" dirty="0"/>
          </a:p>
        </p:txBody>
      </p:sp>
    </p:spTree>
    <p:extLst>
      <p:ext uri="{BB962C8B-B14F-4D97-AF65-F5344CB8AC3E}">
        <p14:creationId xmlns:p14="http://schemas.microsoft.com/office/powerpoint/2010/main" val="3853401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300" dirty="0"/>
              <a:t>When virtual addresses are used, the system designer may choose to place the</a:t>
            </a:r>
          </a:p>
          <a:p>
            <a:r>
              <a:rPr lang="en-US" sz="1300" dirty="0"/>
              <a:t>cache between the processor and the MMU or between the MMU and main memory</a:t>
            </a:r>
          </a:p>
          <a:p>
            <a:r>
              <a:rPr lang="en-US" sz="1300" dirty="0"/>
              <a:t>(Figure 4.7). A </a:t>
            </a:r>
            <a:r>
              <a:rPr lang="en-US" sz="1300" b="1" dirty="0"/>
              <a:t>logical cache, </a:t>
            </a:r>
            <a:r>
              <a:rPr lang="en-US" sz="1300" dirty="0"/>
              <a:t>also known as a</a:t>
            </a:r>
            <a:r>
              <a:rPr lang="en-US" sz="1300" b="1" dirty="0"/>
              <a:t> virtual cache, </a:t>
            </a:r>
            <a:r>
              <a:rPr lang="en-US" sz="1300" dirty="0"/>
              <a:t>stores data using</a:t>
            </a:r>
          </a:p>
          <a:p>
            <a:r>
              <a:rPr lang="en-US" sz="1300" b="1" dirty="0"/>
              <a:t>virtual addresses. </a:t>
            </a:r>
            <a:r>
              <a:rPr lang="en-US" sz="1300" dirty="0"/>
              <a:t>The processor accesses the cache directly, without going through</a:t>
            </a:r>
          </a:p>
          <a:p>
            <a:r>
              <a:rPr lang="en-US" sz="1300" dirty="0"/>
              <a:t>the MMU. A physical cache stores data using main memory </a:t>
            </a:r>
            <a:r>
              <a:rPr lang="en-US" sz="1300" b="1" dirty="0"/>
              <a:t>physical addresses.</a:t>
            </a:r>
          </a:p>
          <a:p>
            <a:endParaRPr lang="en-US" sz="1300" dirty="0"/>
          </a:p>
          <a:p>
            <a:r>
              <a:rPr lang="en-US" sz="1300" dirty="0"/>
              <a:t>One obvious advantage of the logical cache is that cache access speed is faster</a:t>
            </a:r>
          </a:p>
          <a:p>
            <a:r>
              <a:rPr lang="en-US" sz="1300" dirty="0"/>
              <a:t>than for a physical cache, because the cache can respond before the MMU performs</a:t>
            </a:r>
          </a:p>
          <a:p>
            <a:r>
              <a:rPr lang="en-US" sz="1300" dirty="0"/>
              <a:t>an address translation. The disadvantage has to do with the fact that most virtual</a:t>
            </a:r>
          </a:p>
          <a:p>
            <a:r>
              <a:rPr lang="en-US" sz="1300" dirty="0"/>
              <a:t>memory systems supply each application with the same virtual memory address</a:t>
            </a:r>
          </a:p>
          <a:p>
            <a:r>
              <a:rPr lang="en-US" sz="1300" dirty="0"/>
              <a:t>space. That is, each application sees a virtual memory that starts at address 0. Thus,</a:t>
            </a:r>
          </a:p>
          <a:p>
            <a:r>
              <a:rPr lang="en-US" sz="1300" dirty="0"/>
              <a:t>the same virtual address in two different applications refers to two different physical</a:t>
            </a:r>
          </a:p>
          <a:p>
            <a:r>
              <a:rPr lang="en-US" sz="1300" dirty="0"/>
              <a:t>addresses. The cache memory must therefore be completely flushed with each</a:t>
            </a:r>
          </a:p>
          <a:p>
            <a:r>
              <a:rPr lang="en-US" sz="1300" dirty="0"/>
              <a:t>application context switch, or extra bits must be added to each line of the cache to</a:t>
            </a:r>
          </a:p>
          <a:p>
            <a:r>
              <a:rPr lang="en-US" sz="1300" dirty="0"/>
              <a:t>identify which virtual address space this address refers to.</a:t>
            </a:r>
          </a:p>
          <a:p>
            <a:endParaRPr lang="en-US" sz="1300"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16</a:t>
            </a:fld>
            <a:endParaRPr lang="en-US" dirty="0"/>
          </a:p>
        </p:txBody>
      </p:sp>
    </p:spTree>
    <p:extLst>
      <p:ext uri="{BB962C8B-B14F-4D97-AF65-F5344CB8AC3E}">
        <p14:creationId xmlns:p14="http://schemas.microsoft.com/office/powerpoint/2010/main" val="2977762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300" dirty="0"/>
              <a:t>The first item in Table 4.2, cache size, has already been discussed. We would like the</a:t>
            </a:r>
          </a:p>
          <a:p>
            <a:r>
              <a:rPr lang="en-US" sz="1300" dirty="0"/>
              <a:t>size of the cache to be small enough so that the overall average cost per bit is close</a:t>
            </a:r>
          </a:p>
          <a:p>
            <a:r>
              <a:rPr lang="en-US" sz="1300" dirty="0"/>
              <a:t>to that of main memory alone and large enough so that the overall average access</a:t>
            </a:r>
          </a:p>
          <a:p>
            <a:r>
              <a:rPr lang="en-US" sz="1300" dirty="0"/>
              <a:t>time is close to that of the cache alone. There are several other motivations for</a:t>
            </a:r>
          </a:p>
          <a:p>
            <a:r>
              <a:rPr lang="en-US" sz="1300" dirty="0"/>
              <a:t>minimizing cache size. The larger the cache, the larger the number of gates involved</a:t>
            </a:r>
          </a:p>
          <a:p>
            <a:r>
              <a:rPr lang="en-US" sz="1300" dirty="0"/>
              <a:t>in addressing the cache. The result is that large caches tend to be slightly slower</a:t>
            </a:r>
          </a:p>
          <a:p>
            <a:r>
              <a:rPr lang="en-US" sz="1300" dirty="0"/>
              <a:t>than small ones—even when built with the same integrated circuit technology and</a:t>
            </a:r>
          </a:p>
          <a:p>
            <a:r>
              <a:rPr lang="en-US" sz="1300" dirty="0"/>
              <a:t>put in the same place on chip and circuit board. The available chip and board area</a:t>
            </a:r>
          </a:p>
          <a:p>
            <a:r>
              <a:rPr lang="en-US" sz="1300" dirty="0"/>
              <a:t>also limits cache size. Because the performance of the cache is very sensitive to the</a:t>
            </a:r>
          </a:p>
          <a:p>
            <a:r>
              <a:rPr lang="en-US" sz="1300" dirty="0"/>
              <a:t>nature of the workload, it is impossible to arrive at a single “optimum” cache size.</a:t>
            </a:r>
          </a:p>
          <a:p>
            <a:r>
              <a:rPr lang="en-US" sz="1300" dirty="0"/>
              <a:t>Table 4.3 lists the cache sizes of some current and past processors.</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17</a:t>
            </a:fld>
            <a:endParaRPr lang="en-US" dirty="0"/>
          </a:p>
        </p:txBody>
      </p:sp>
    </p:spTree>
    <p:extLst>
      <p:ext uri="{BB962C8B-B14F-4D97-AF65-F5344CB8AC3E}">
        <p14:creationId xmlns:p14="http://schemas.microsoft.com/office/powerpoint/2010/main" val="3553335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6B93A6-E508-E944-9E17-051C16D946C1}" type="slidenum">
              <a:rPr lang="en-US"/>
              <a:pPr/>
              <a:t>18</a:t>
            </a:fld>
            <a:endParaRPr lang="en-US" dirty="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sz="1300" dirty="0"/>
              <a:t>Because there are fewer cache lines than main memory blocks, an algorithm is</a:t>
            </a:r>
          </a:p>
          <a:p>
            <a:r>
              <a:rPr lang="en-US" sz="1300" dirty="0"/>
              <a:t>needed for mapping main memory blocks into cache lines. Further, a means is</a:t>
            </a:r>
          </a:p>
          <a:p>
            <a:r>
              <a:rPr lang="en-US" sz="1300" dirty="0"/>
              <a:t>needed for determining which main memory block currently occupies a cache line.</a:t>
            </a:r>
          </a:p>
          <a:p>
            <a:r>
              <a:rPr lang="en-US" sz="1300" dirty="0"/>
              <a:t>The choice of the mapping function dictates how the cache is organized. Three</a:t>
            </a:r>
          </a:p>
          <a:p>
            <a:r>
              <a:rPr lang="en-US" sz="1300" dirty="0"/>
              <a:t>techniques can be used: direct, associative, and set associative.</a:t>
            </a:r>
            <a:endParaRPr lang="en-GB" sz="1300" dirty="0"/>
          </a:p>
          <a:p>
            <a:endParaRPr lang="en-GB" sz="1300" dirty="0"/>
          </a:p>
          <a:p>
            <a:r>
              <a:rPr lang="en-US" sz="1300" b="1" dirty="0"/>
              <a:t>Direct mapping: </a:t>
            </a:r>
            <a:r>
              <a:rPr lang="en-US" sz="1300" dirty="0"/>
              <a:t>The simplest technique, known as </a:t>
            </a:r>
            <a:r>
              <a:rPr lang="en-US" sz="1300" b="1" dirty="0"/>
              <a:t>direct mapping</a:t>
            </a:r>
            <a:r>
              <a:rPr lang="en-US" sz="1300" dirty="0"/>
              <a:t>, maps each</a:t>
            </a:r>
          </a:p>
          <a:p>
            <a:r>
              <a:rPr lang="en-US" sz="1300" dirty="0"/>
              <a:t>block of main memory into only one possible cache line.</a:t>
            </a:r>
          </a:p>
          <a:p>
            <a:endParaRPr lang="en-US" sz="1300" dirty="0"/>
          </a:p>
          <a:p>
            <a:r>
              <a:rPr lang="en-US" sz="1300" b="1" dirty="0"/>
              <a:t>Associative mapping: Associative mapping </a:t>
            </a:r>
            <a:r>
              <a:rPr lang="en-US" sz="1300" dirty="0"/>
              <a:t>overcomes the disadvantage of direct</a:t>
            </a:r>
          </a:p>
          <a:p>
            <a:r>
              <a:rPr lang="en-US" sz="1300" dirty="0"/>
              <a:t>mapping by permitting each main memory block to be loaded into any line of the</a:t>
            </a:r>
          </a:p>
          <a:p>
            <a:r>
              <a:rPr lang="en-US" sz="1300" dirty="0"/>
              <a:t>cache.</a:t>
            </a:r>
          </a:p>
          <a:p>
            <a:endParaRPr lang="en-US" sz="1300" dirty="0"/>
          </a:p>
          <a:p>
            <a:r>
              <a:rPr lang="en-US" sz="1300" b="1" dirty="0"/>
              <a:t>Set-associative mapping</a:t>
            </a:r>
            <a:r>
              <a:rPr lang="en-US" sz="1300" b="1" i="1" dirty="0"/>
              <a:t>: </a:t>
            </a:r>
            <a:r>
              <a:rPr lang="en-US" sz="1300" b="1" dirty="0"/>
              <a:t>Set-associative </a:t>
            </a:r>
            <a:r>
              <a:rPr lang="en-US" sz="1300" dirty="0"/>
              <a:t>mapping is a compromise that</a:t>
            </a:r>
          </a:p>
          <a:p>
            <a:r>
              <a:rPr lang="en-US" sz="1300" dirty="0"/>
              <a:t>exhibits the strengths of both the direct and associative approaches while reducing</a:t>
            </a:r>
          </a:p>
          <a:p>
            <a:r>
              <a:rPr lang="en-US" sz="1300" dirty="0"/>
              <a:t>their disadvantages.</a:t>
            </a:r>
            <a:endParaRPr lang="en-GB" dirty="0"/>
          </a:p>
        </p:txBody>
      </p:sp>
    </p:spTree>
    <p:extLst>
      <p:ext uri="{BB962C8B-B14F-4D97-AF65-F5344CB8AC3E}">
        <p14:creationId xmlns:p14="http://schemas.microsoft.com/office/powerpoint/2010/main" val="87613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4D675-E42F-1B45-959F-76B27AD9D7E7}" type="slidenum">
              <a:rPr lang="en-US"/>
              <a:pPr/>
              <a:t>19</a:t>
            </a:fld>
            <a:endParaRPr lang="en-US" dirty="0"/>
          </a:p>
        </p:txBody>
      </p:sp>
      <p:sp>
        <p:nvSpPr>
          <p:cNvPr id="121858" name="Rectangle 1026"/>
          <p:cNvSpPr>
            <a:spLocks noGrp="1" noRot="1" noChangeAspect="1" noChangeArrowheads="1" noTextEdit="1"/>
          </p:cNvSpPr>
          <p:nvPr>
            <p:ph type="sldImg"/>
          </p:nvPr>
        </p:nvSpPr>
        <p:spPr>
          <a:ln/>
        </p:spPr>
      </p:sp>
      <p:sp>
        <p:nvSpPr>
          <p:cNvPr id="121859" name="Rectangle 1027"/>
          <p:cNvSpPr>
            <a:spLocks noGrp="1" noChangeArrowheads="1"/>
          </p:cNvSpPr>
          <p:nvPr>
            <p:ph type="body" idx="1"/>
          </p:nvPr>
        </p:nvSpPr>
        <p:spPr/>
        <p:txBody>
          <a:bodyPr/>
          <a:lstStyle/>
          <a:p>
            <a:r>
              <a:rPr lang="en-US" sz="1300" dirty="0"/>
              <a:t>The mapping is expressed as</a:t>
            </a:r>
          </a:p>
          <a:p>
            <a:r>
              <a:rPr lang="en-US" sz="1300" i="1" dirty="0"/>
              <a:t>i = j modulo m</a:t>
            </a:r>
          </a:p>
          <a:p>
            <a:r>
              <a:rPr lang="en-US" sz="1300" dirty="0"/>
              <a:t>where</a:t>
            </a:r>
          </a:p>
          <a:p>
            <a:r>
              <a:rPr lang="en-US" sz="1300" i="1" dirty="0"/>
              <a:t>i = cache line number</a:t>
            </a:r>
          </a:p>
          <a:p>
            <a:r>
              <a:rPr lang="en-US" sz="1300" i="1" dirty="0"/>
              <a:t>j = main memory block number</a:t>
            </a:r>
          </a:p>
          <a:p>
            <a:r>
              <a:rPr lang="en-US" sz="1300" i="1" dirty="0"/>
              <a:t>m = number of lines in the cache</a:t>
            </a:r>
            <a:endParaRPr lang="en-US" sz="1300" dirty="0"/>
          </a:p>
          <a:p>
            <a:endParaRPr lang="en-US" sz="1300" dirty="0"/>
          </a:p>
          <a:p>
            <a:r>
              <a:rPr lang="en-US" sz="1300" dirty="0"/>
              <a:t>Figure 4.8a shows the mapping for the first </a:t>
            </a:r>
            <a:r>
              <a:rPr lang="en-US" sz="1300" i="1" dirty="0"/>
              <a:t>m blocks of main memory. Each</a:t>
            </a:r>
          </a:p>
          <a:p>
            <a:r>
              <a:rPr lang="en-US" sz="1300" dirty="0"/>
              <a:t>block of main memory maps into one unique line of the cache. The next </a:t>
            </a:r>
            <a:r>
              <a:rPr lang="en-US" sz="1300" i="1" dirty="0"/>
              <a:t>m blocks</a:t>
            </a:r>
          </a:p>
          <a:p>
            <a:r>
              <a:rPr lang="en-US" sz="1300" dirty="0"/>
              <a:t>of main memory map into the cache in the same fashion; that is, block B</a:t>
            </a:r>
            <a:r>
              <a:rPr lang="en-US" sz="1300" i="1" baseline="-25000" dirty="0"/>
              <a:t>m</a:t>
            </a:r>
            <a:r>
              <a:rPr lang="en-US" sz="1300" i="1" dirty="0"/>
              <a:t> of main</a:t>
            </a:r>
          </a:p>
          <a:p>
            <a:r>
              <a:rPr lang="en-US" sz="1300" dirty="0"/>
              <a:t>memory maps into line L</a:t>
            </a:r>
            <a:r>
              <a:rPr lang="en-US" sz="1300" i="1" baseline="-25000" dirty="0"/>
              <a:t>0</a:t>
            </a:r>
            <a:r>
              <a:rPr lang="en-US" sz="1300" dirty="0"/>
              <a:t> of cache, block </a:t>
            </a:r>
            <a:r>
              <a:rPr lang="en-US" sz="1300" i="1" baseline="-25000" dirty="0"/>
              <a:t>Bm+1</a:t>
            </a:r>
            <a:r>
              <a:rPr lang="en-US" sz="1300" i="1" dirty="0"/>
              <a:t> maps into line L</a:t>
            </a:r>
            <a:r>
              <a:rPr lang="en-US" sz="1300" i="1" baseline="-25000" dirty="0"/>
              <a:t>1</a:t>
            </a:r>
            <a:r>
              <a:rPr lang="en-US" sz="1300" i="1" dirty="0"/>
              <a:t>, and so on.</a:t>
            </a:r>
          </a:p>
          <a:p>
            <a:endParaRPr lang="en-GB" dirty="0"/>
          </a:p>
        </p:txBody>
      </p:sp>
    </p:spTree>
    <p:extLst>
      <p:ext uri="{BB962C8B-B14F-4D97-AF65-F5344CB8AC3E}">
        <p14:creationId xmlns:p14="http://schemas.microsoft.com/office/powerpoint/2010/main" val="1192468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300" dirty="0"/>
              <a:t>Although seemingly simple in concept, computer memory exhibits perhaps the widest</a:t>
            </a:r>
          </a:p>
          <a:p>
            <a:r>
              <a:rPr lang="en-US" sz="1300" dirty="0"/>
              <a:t>range of type, technology, organization, performance, and cost of any feature</a:t>
            </a:r>
          </a:p>
          <a:p>
            <a:r>
              <a:rPr lang="en-US" sz="1300" dirty="0"/>
              <a:t>of a computer system. No single technology is optimal in satisfying the memory</a:t>
            </a:r>
          </a:p>
          <a:p>
            <a:r>
              <a:rPr lang="en-US" sz="1300" dirty="0"/>
              <a:t>requirements for a computer system. As a consequence, the typical computer</a:t>
            </a:r>
          </a:p>
          <a:p>
            <a:r>
              <a:rPr lang="en-US" sz="1300" dirty="0"/>
              <a:t>system is equipped with a hierarchy of memory subsystems, some internal to the</a:t>
            </a:r>
          </a:p>
          <a:p>
            <a:r>
              <a:rPr lang="en-US" sz="1300" dirty="0"/>
              <a:t>system (directly accessible by the processor) and some external (accessible by the</a:t>
            </a:r>
          </a:p>
          <a:p>
            <a:r>
              <a:rPr lang="en-US" sz="1300" dirty="0"/>
              <a:t>processor via an I/O module).</a:t>
            </a:r>
          </a:p>
          <a:p>
            <a:endParaRPr lang="en-US" sz="1300" dirty="0"/>
          </a:p>
          <a:p>
            <a:r>
              <a:rPr lang="en-US" sz="1300" dirty="0"/>
              <a:t>This chapter and the next focus on internal memory elements, while Chapter 6</a:t>
            </a:r>
          </a:p>
          <a:p>
            <a:r>
              <a:rPr lang="en-US" sz="1300" dirty="0"/>
              <a:t>is devoted to external memory. To begin, the first section examines key characteristics</a:t>
            </a:r>
          </a:p>
          <a:p>
            <a:r>
              <a:rPr lang="en-US" sz="1300" dirty="0"/>
              <a:t>of computer memories. The remainder of the chapter examines an essential element</a:t>
            </a:r>
          </a:p>
          <a:p>
            <a:r>
              <a:rPr lang="en-US" sz="1300" dirty="0"/>
              <a:t>of all modern computer systems: cache memory.</a:t>
            </a:r>
            <a:endParaRPr lang="en-US" dirty="0" smtClean="0"/>
          </a:p>
          <a:p>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2</a:t>
            </a:fld>
            <a:endParaRPr lang="en-US" dirty="0"/>
          </a:p>
        </p:txBody>
      </p:sp>
    </p:spTree>
    <p:extLst>
      <p:ext uri="{BB962C8B-B14F-4D97-AF65-F5344CB8AC3E}">
        <p14:creationId xmlns:p14="http://schemas.microsoft.com/office/powerpoint/2010/main" val="648457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5ABF7-E337-4D42-A3E3-17E7FCD498AD}" type="slidenum">
              <a:rPr lang="en-US"/>
              <a:pPr/>
              <a:t>20</a:t>
            </a:fld>
            <a:endParaRPr lang="en-US" dirty="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sz="1300" dirty="0"/>
              <a:t>The mapping function is easily implemented using the main memory address.</a:t>
            </a:r>
          </a:p>
          <a:p>
            <a:r>
              <a:rPr lang="en-US" sz="1300" dirty="0"/>
              <a:t>Figure 4.9 illustrates the general mechanism.</a:t>
            </a:r>
          </a:p>
          <a:p>
            <a:endParaRPr lang="en-US" sz="1300" dirty="0"/>
          </a:p>
        </p:txBody>
      </p:sp>
    </p:spTree>
    <p:extLst>
      <p:ext uri="{BB962C8B-B14F-4D97-AF65-F5344CB8AC3E}">
        <p14:creationId xmlns:p14="http://schemas.microsoft.com/office/powerpoint/2010/main" val="984828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4.10  Direct Mapping Example.</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21</a:t>
            </a:fld>
            <a:endParaRPr lang="en-US" dirty="0"/>
          </a:p>
        </p:txBody>
      </p:sp>
    </p:spTree>
    <p:extLst>
      <p:ext uri="{BB962C8B-B14F-4D97-AF65-F5344CB8AC3E}">
        <p14:creationId xmlns:p14="http://schemas.microsoft.com/office/powerpoint/2010/main" val="151701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The direct mapping technique is simple and inexpensive to implement. Its</a:t>
            </a:r>
          </a:p>
          <a:p>
            <a:r>
              <a:rPr lang="en-US" sz="1300" dirty="0"/>
              <a:t>main disadvantage is that there is a fixed cache location for any given block. Thus,</a:t>
            </a:r>
          </a:p>
          <a:p>
            <a:r>
              <a:rPr lang="en-US" sz="1300" dirty="0"/>
              <a:t>if a program happens to reference words repeatedly from two different blocks that</a:t>
            </a:r>
          </a:p>
          <a:p>
            <a:r>
              <a:rPr lang="en-US" sz="1300" dirty="0"/>
              <a:t>map into the same line, then the blocks will be continually swapped in the cache,</a:t>
            </a:r>
          </a:p>
          <a:p>
            <a:r>
              <a:rPr lang="en-US" sz="1300" dirty="0"/>
              <a:t>and the hit ratio will be low (a phenomenon known as </a:t>
            </a:r>
            <a:r>
              <a:rPr lang="en-US" sz="1300" i="1" dirty="0"/>
              <a:t>thrashing).</a:t>
            </a:r>
            <a:endParaRPr lang="en-GB" dirty="0" smtClean="0"/>
          </a:p>
          <a:p>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22</a:t>
            </a:fld>
            <a:endParaRPr lang="en-US" dirty="0"/>
          </a:p>
        </p:txBody>
      </p:sp>
    </p:spTree>
    <p:extLst>
      <p:ext uri="{BB962C8B-B14F-4D97-AF65-F5344CB8AC3E}">
        <p14:creationId xmlns:p14="http://schemas.microsoft.com/office/powerpoint/2010/main" val="2069651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One approach to lower the miss penalty is to remember what was discarded</a:t>
            </a:r>
          </a:p>
          <a:p>
            <a:r>
              <a:rPr lang="en-US" sz="1300" dirty="0"/>
              <a:t>in case it is needed again. Since the discarded data has already been fetched, it can</a:t>
            </a:r>
          </a:p>
          <a:p>
            <a:r>
              <a:rPr lang="en-US" sz="1300" dirty="0"/>
              <a:t>be used again at a small cost. Such recycling is possible using a victim cache. Victim</a:t>
            </a:r>
          </a:p>
          <a:p>
            <a:r>
              <a:rPr lang="en-US" sz="1300" dirty="0"/>
              <a:t>cache was originally proposed as an approach to reduce the conflict misses of direct</a:t>
            </a:r>
          </a:p>
          <a:p>
            <a:r>
              <a:rPr lang="en-US" sz="1300" dirty="0"/>
              <a:t>mapped caches without affecting its fast access time. Victim cache is a fully associative</a:t>
            </a:r>
          </a:p>
          <a:p>
            <a:r>
              <a:rPr lang="en-US" sz="1300" dirty="0"/>
              <a:t>cache, whose size is typically 4 to 16 cache lines, residing between a direct mapped L1</a:t>
            </a:r>
          </a:p>
          <a:p>
            <a:r>
              <a:rPr lang="en-US" sz="1300" dirty="0"/>
              <a:t>cache and the next level of memory. This concept is explored in Appendix D.</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23</a:t>
            </a:fld>
            <a:endParaRPr lang="en-US" dirty="0"/>
          </a:p>
        </p:txBody>
      </p:sp>
    </p:spTree>
    <p:extLst>
      <p:ext uri="{BB962C8B-B14F-4D97-AF65-F5344CB8AC3E}">
        <p14:creationId xmlns:p14="http://schemas.microsoft.com/office/powerpoint/2010/main" val="3527229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A1BC11-5E89-9C4F-A80C-397585DAAC4A}" type="slidenum">
              <a:rPr lang="en-US"/>
              <a:pPr/>
              <a:t>24</a:t>
            </a:fld>
            <a:endParaRPr lang="en-US" dirty="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sz="1300" dirty="0"/>
              <a:t>Associative mapping overcomes the disadvantage of direct</a:t>
            </a:r>
          </a:p>
          <a:p>
            <a:r>
              <a:rPr lang="en-US" sz="1300" dirty="0"/>
              <a:t>mapping by permitting each main memory block to be loaded into any line of the</a:t>
            </a:r>
          </a:p>
          <a:p>
            <a:r>
              <a:rPr lang="en-US" sz="1300" dirty="0"/>
              <a:t>cache (Figure 4.8b). In this case, the cache control logic interprets a memory address</a:t>
            </a:r>
          </a:p>
          <a:p>
            <a:r>
              <a:rPr lang="en-US" sz="1300" dirty="0"/>
              <a:t>simply as a Tag and a Word field. The Tag field uniquely identifies a block of main</a:t>
            </a:r>
          </a:p>
          <a:p>
            <a:r>
              <a:rPr lang="en-US" sz="1300" dirty="0"/>
              <a:t>memory. To determine whether a block is in the cache, the cache control logic must</a:t>
            </a:r>
          </a:p>
          <a:p>
            <a:r>
              <a:rPr lang="en-US" sz="1300" dirty="0"/>
              <a:t>simultaneously examine every line’s tag for a match. Figure 4.11 illustrates the logic.</a:t>
            </a:r>
            <a:endParaRPr lang="en-GB" dirty="0"/>
          </a:p>
        </p:txBody>
      </p:sp>
    </p:spTree>
    <p:extLst>
      <p:ext uri="{BB962C8B-B14F-4D97-AF65-F5344CB8AC3E}">
        <p14:creationId xmlns:p14="http://schemas.microsoft.com/office/powerpoint/2010/main" val="1239862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2EF674-BDE7-F044-A87E-479D359E8D55}" type="slidenum">
              <a:rPr lang="en-US"/>
              <a:pPr/>
              <a:t>25</a:t>
            </a:fld>
            <a:endParaRPr lang="en-US"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GB" dirty="0" smtClean="0"/>
              <a:t>Figure 4.12 Associative Mapping Example.</a:t>
            </a:r>
            <a:endParaRPr lang="en-GB" dirty="0"/>
          </a:p>
        </p:txBody>
      </p:sp>
    </p:spTree>
    <p:extLst>
      <p:ext uri="{BB962C8B-B14F-4D97-AF65-F5344CB8AC3E}">
        <p14:creationId xmlns:p14="http://schemas.microsoft.com/office/powerpoint/2010/main" val="3363360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With associative mapping, there is flexibility as to which block to replace when</a:t>
            </a:r>
          </a:p>
          <a:p>
            <a:r>
              <a:rPr lang="en-US" sz="1300" dirty="0"/>
              <a:t>a new block is read into the cache. Replacement algorithms, discussed later in this</a:t>
            </a:r>
          </a:p>
          <a:p>
            <a:r>
              <a:rPr lang="en-US" sz="1300" dirty="0"/>
              <a:t>section, are designed to maximize the hit ratio. The principal disadvantage of associative</a:t>
            </a:r>
          </a:p>
          <a:p>
            <a:r>
              <a:rPr lang="en-US" sz="1300" dirty="0"/>
              <a:t>mapping is the complex circuitry required to examine the tags of all cache</a:t>
            </a:r>
          </a:p>
          <a:p>
            <a:r>
              <a:rPr lang="en-US" sz="1300" dirty="0"/>
              <a:t>lines in parallel.</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26</a:t>
            </a:fld>
            <a:endParaRPr lang="en-US" dirty="0"/>
          </a:p>
        </p:txBody>
      </p:sp>
    </p:spTree>
    <p:extLst>
      <p:ext uri="{BB962C8B-B14F-4D97-AF65-F5344CB8AC3E}">
        <p14:creationId xmlns:p14="http://schemas.microsoft.com/office/powerpoint/2010/main" val="4096100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FEAEC-2236-464B-BC9C-0E3F61624398}" type="slidenum">
              <a:rPr lang="en-US"/>
              <a:pPr/>
              <a:t>27</a:t>
            </a:fld>
            <a:endParaRPr lang="en-US" dirty="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US" sz="1300" dirty="0"/>
              <a:t>Set-associative mapping is a compromise that</a:t>
            </a:r>
          </a:p>
          <a:p>
            <a:r>
              <a:rPr lang="en-US" sz="1300" dirty="0"/>
              <a:t>exhibits the strengths of both the direct and associative approaches while reducing</a:t>
            </a:r>
          </a:p>
          <a:p>
            <a:r>
              <a:rPr lang="en-US" sz="1300" dirty="0"/>
              <a:t>their disadvantages.</a:t>
            </a:r>
          </a:p>
          <a:p>
            <a:endParaRPr lang="en-US" sz="1300" dirty="0"/>
          </a:p>
          <a:p>
            <a:r>
              <a:rPr lang="en-US" sz="1300" dirty="0"/>
              <a:t>In this case, the cache consists of a number sets, each of which consists of a</a:t>
            </a:r>
          </a:p>
          <a:p>
            <a:r>
              <a:rPr lang="en-US" sz="1300" dirty="0"/>
              <a:t>number of lines. The relationships are</a:t>
            </a:r>
          </a:p>
          <a:p>
            <a:r>
              <a:rPr lang="en-US" sz="1300" i="1" dirty="0"/>
              <a:t>m = </a:t>
            </a:r>
            <a:r>
              <a:rPr lang="en-US" sz="1300" dirty="0"/>
              <a:t>v</a:t>
            </a:r>
            <a:r>
              <a:rPr lang="en-US" sz="1300" i="1" dirty="0"/>
              <a:t>* k</a:t>
            </a:r>
          </a:p>
          <a:p>
            <a:r>
              <a:rPr lang="en-US" sz="1300" i="1" dirty="0"/>
              <a:t>i = j modulo v</a:t>
            </a:r>
          </a:p>
          <a:p>
            <a:r>
              <a:rPr lang="en-US" sz="1300" dirty="0"/>
              <a:t>where</a:t>
            </a:r>
          </a:p>
          <a:p>
            <a:r>
              <a:rPr lang="en-US" sz="1300" i="1" dirty="0"/>
              <a:t>i = cache set number</a:t>
            </a:r>
          </a:p>
          <a:p>
            <a:r>
              <a:rPr lang="en-US" sz="1300" i="1" dirty="0"/>
              <a:t>j = main memory block number</a:t>
            </a:r>
          </a:p>
          <a:p>
            <a:r>
              <a:rPr lang="en-US" sz="1300" i="1" dirty="0"/>
              <a:t>m = number of lines in the cache</a:t>
            </a:r>
          </a:p>
          <a:p>
            <a:r>
              <a:rPr lang="en-US" sz="1300" i="1" dirty="0"/>
              <a:t>v = number of sets</a:t>
            </a:r>
          </a:p>
          <a:p>
            <a:r>
              <a:rPr lang="en-US" sz="1300" i="1" dirty="0"/>
              <a:t>k = number of lines in each set</a:t>
            </a:r>
          </a:p>
          <a:p>
            <a:endParaRPr lang="en-US" sz="1300" dirty="0"/>
          </a:p>
          <a:p>
            <a:r>
              <a:rPr lang="en-US" sz="1300" dirty="0"/>
              <a:t>This is referred to as </a:t>
            </a:r>
            <a:r>
              <a:rPr lang="en-US" sz="1300" i="1" dirty="0"/>
              <a:t>k-way set-associative mapping.</a:t>
            </a:r>
            <a:endParaRPr lang="en-GB" dirty="0"/>
          </a:p>
        </p:txBody>
      </p:sp>
    </p:spTree>
    <p:extLst>
      <p:ext uri="{BB962C8B-B14F-4D97-AF65-F5344CB8AC3E}">
        <p14:creationId xmlns:p14="http://schemas.microsoft.com/office/powerpoint/2010/main" val="1359130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300" dirty="0"/>
              <a:t>Figure 4.13a illustrates</a:t>
            </a:r>
          </a:p>
          <a:p>
            <a:r>
              <a:rPr lang="en-US" sz="1300" dirty="0"/>
              <a:t>this mapping for the first v blocks of main memory. As with associative mapping,</a:t>
            </a:r>
          </a:p>
          <a:p>
            <a:r>
              <a:rPr lang="en-US" sz="1300" dirty="0"/>
              <a:t>each word maps into multiple cache lines. For set-associative mapping, each word</a:t>
            </a:r>
          </a:p>
          <a:p>
            <a:r>
              <a:rPr lang="en-US" sz="1300" dirty="0"/>
              <a:t>maps into all the cache lines in a specific set, so that main memory block B</a:t>
            </a:r>
            <a:r>
              <a:rPr lang="en-US" sz="1300" baseline="-25000" dirty="0"/>
              <a:t>0</a:t>
            </a:r>
            <a:r>
              <a:rPr lang="en-US" sz="1300" dirty="0"/>
              <a:t> maps</a:t>
            </a:r>
          </a:p>
          <a:p>
            <a:r>
              <a:rPr lang="en-US" sz="1300" dirty="0"/>
              <a:t>into set 0, and so on. Thus, the set-associative cache can be physically implemented</a:t>
            </a:r>
          </a:p>
          <a:p>
            <a:r>
              <a:rPr lang="en-US" sz="1300" dirty="0"/>
              <a:t>as n associative caches. It is also possible to implement the set-associative cache as</a:t>
            </a:r>
          </a:p>
          <a:p>
            <a:r>
              <a:rPr lang="en-US" sz="1300" i="1" dirty="0"/>
              <a:t>k direct mapping caches, as shown in Figure 4.13b. Each direct-mapped cache is</a:t>
            </a:r>
          </a:p>
          <a:p>
            <a:r>
              <a:rPr lang="en-US" sz="1300" dirty="0"/>
              <a:t>referred to as a </a:t>
            </a:r>
            <a:r>
              <a:rPr lang="en-US" sz="1300" i="1" dirty="0"/>
              <a:t>way, consisting of v lines. The first v lines of main memory are direct</a:t>
            </a:r>
          </a:p>
          <a:p>
            <a:r>
              <a:rPr lang="en-US" sz="1300" dirty="0"/>
              <a:t>mapped into the v lines of each way; the next group of v lines of main memory are</a:t>
            </a:r>
          </a:p>
          <a:p>
            <a:r>
              <a:rPr lang="en-US" sz="1300" dirty="0"/>
              <a:t>similarly mapped, and so on. The direct-mapped implementation is typically used</a:t>
            </a:r>
          </a:p>
          <a:p>
            <a:r>
              <a:rPr lang="en-US" sz="1300" dirty="0"/>
              <a:t>for small degrees of associativity (small values of </a:t>
            </a:r>
            <a:r>
              <a:rPr lang="en-US" sz="1300" i="1" dirty="0"/>
              <a:t>k) while the associative-mapped</a:t>
            </a:r>
          </a:p>
          <a:p>
            <a:r>
              <a:rPr lang="en-US" sz="1300" dirty="0"/>
              <a:t>implementation is typically used for higher degrees of associativity [JACO08].</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28</a:t>
            </a:fld>
            <a:endParaRPr lang="en-US" dirty="0"/>
          </a:p>
        </p:txBody>
      </p:sp>
    </p:spTree>
    <p:extLst>
      <p:ext uri="{BB962C8B-B14F-4D97-AF65-F5344CB8AC3E}">
        <p14:creationId xmlns:p14="http://schemas.microsoft.com/office/powerpoint/2010/main" val="2430615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67FD4-8258-5044-A3EC-5D6DEE8ACB93}" type="slidenum">
              <a:rPr lang="en-US"/>
              <a:pPr/>
              <a:t>29</a:t>
            </a:fld>
            <a:endParaRPr lang="en-US" dirty="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sz="1300" dirty="0"/>
              <a:t>For set-associative mapping, the cache control logic interprets a memory</a:t>
            </a:r>
          </a:p>
          <a:p>
            <a:r>
              <a:rPr lang="en-US" sz="1300" dirty="0"/>
              <a:t>address as three fields: Tag, Set, and Word. The </a:t>
            </a:r>
            <a:r>
              <a:rPr lang="en-US" sz="1300" i="1" dirty="0"/>
              <a:t>d set bits specify one of v = 2</a:t>
            </a:r>
            <a:r>
              <a:rPr lang="en-US" sz="1300" i="1" baseline="30000" dirty="0"/>
              <a:t>d</a:t>
            </a:r>
            <a:r>
              <a:rPr lang="en-US" sz="1300" i="1" dirty="0"/>
              <a:t> sets.</a:t>
            </a:r>
          </a:p>
          <a:p>
            <a:r>
              <a:rPr lang="en-US" sz="1300" dirty="0"/>
              <a:t>The </a:t>
            </a:r>
            <a:r>
              <a:rPr lang="en-US" sz="1300" i="1" dirty="0"/>
              <a:t>s bits of the Tag and Set fields specify one of the 2</a:t>
            </a:r>
            <a:r>
              <a:rPr lang="en-US" sz="1300" i="1" baseline="30000" dirty="0"/>
              <a:t>s</a:t>
            </a:r>
            <a:r>
              <a:rPr lang="en-US" sz="1300" i="1" dirty="0"/>
              <a:t> blocks of main memory.</a:t>
            </a:r>
          </a:p>
          <a:p>
            <a:r>
              <a:rPr lang="en-US" sz="1300" dirty="0"/>
              <a:t>Figure 4.14 illustrates the cache control logic. With fully associative mapping, the</a:t>
            </a:r>
          </a:p>
          <a:p>
            <a:r>
              <a:rPr lang="en-US" sz="1300" dirty="0"/>
              <a:t>tag in a memory address is quite large and must be compared to the tag of every line</a:t>
            </a:r>
          </a:p>
          <a:p>
            <a:r>
              <a:rPr lang="en-US" sz="1300" dirty="0"/>
              <a:t>in the cache. With </a:t>
            </a:r>
            <a:r>
              <a:rPr lang="en-US" sz="1300" i="1" dirty="0"/>
              <a:t>k-way set-associative mapping, the tag in a memory address is</a:t>
            </a:r>
          </a:p>
          <a:p>
            <a:r>
              <a:rPr lang="en-US" sz="1300" dirty="0"/>
              <a:t>much smaller and is only compared to the </a:t>
            </a:r>
            <a:r>
              <a:rPr lang="en-US" sz="1300" i="1" dirty="0"/>
              <a:t>k tags within a single set.</a:t>
            </a:r>
            <a:endParaRPr lang="en-GB" dirty="0"/>
          </a:p>
        </p:txBody>
      </p:sp>
    </p:spTree>
    <p:extLst>
      <p:ext uri="{BB962C8B-B14F-4D97-AF65-F5344CB8AC3E}">
        <p14:creationId xmlns:p14="http://schemas.microsoft.com/office/powerpoint/2010/main" val="2084520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5EE1B-C934-B74D-A270-01132EE6DE65}" type="slidenum">
              <a:rPr lang="en-US"/>
              <a:pPr/>
              <a:t>3</a:t>
            </a:fld>
            <a:endParaRPr lang="en-US" dirty="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sz="1300" dirty="0"/>
              <a:t>The complex subject of computer memory is made more manageable if we classify</a:t>
            </a:r>
          </a:p>
          <a:p>
            <a:r>
              <a:rPr lang="en-US" sz="1300" dirty="0"/>
              <a:t>memory systems according to their key characteristics. The most important of these</a:t>
            </a:r>
          </a:p>
          <a:p>
            <a:r>
              <a:rPr lang="en-US" sz="1300" dirty="0"/>
              <a:t>are listed in Table 4.1.</a:t>
            </a:r>
            <a:endParaRPr lang="en-GB" dirty="0"/>
          </a:p>
        </p:txBody>
      </p:sp>
    </p:spTree>
    <p:extLst>
      <p:ext uri="{BB962C8B-B14F-4D97-AF65-F5344CB8AC3E}">
        <p14:creationId xmlns:p14="http://schemas.microsoft.com/office/powerpoint/2010/main" val="3253279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 Associative Mapping Summary.</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30</a:t>
            </a:fld>
            <a:endParaRPr lang="en-US" dirty="0"/>
          </a:p>
        </p:txBody>
      </p:sp>
    </p:spTree>
    <p:extLst>
      <p:ext uri="{BB962C8B-B14F-4D97-AF65-F5344CB8AC3E}">
        <p14:creationId xmlns:p14="http://schemas.microsoft.com/office/powerpoint/2010/main" val="1998311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36BAE-94F5-F14D-A8F8-7FD3C6B4D54D}" type="slidenum">
              <a:rPr lang="en-US"/>
              <a:pPr/>
              <a:t>31</a:t>
            </a:fld>
            <a:endParaRPr lang="en-US" dirty="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sz="1300" dirty="0"/>
              <a:t>Figure 4.15 shows an example using set-associative mapping with two</a:t>
            </a:r>
          </a:p>
          <a:p>
            <a:r>
              <a:rPr lang="en-US" sz="1300" dirty="0"/>
              <a:t>lines in each set, referred to as two-way set-associative.</a:t>
            </a:r>
            <a:endParaRPr lang="en-GB" dirty="0"/>
          </a:p>
        </p:txBody>
      </p:sp>
    </p:spTree>
    <p:extLst>
      <p:ext uri="{BB962C8B-B14F-4D97-AF65-F5344CB8AC3E}">
        <p14:creationId xmlns:p14="http://schemas.microsoft.com/office/powerpoint/2010/main" val="4231393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300" dirty="0"/>
              <a:t>Figure 4.16 shows the results of one simulation study of set-associative cache</a:t>
            </a:r>
          </a:p>
          <a:p>
            <a:r>
              <a:rPr lang="en-US" sz="1300" dirty="0"/>
              <a:t>performance as a function of cache size [GENU04]. The difference in performance</a:t>
            </a:r>
          </a:p>
          <a:p>
            <a:r>
              <a:rPr lang="en-US" sz="1300" dirty="0"/>
              <a:t>between direct and two-way set associative is significant up to at least a cache size of</a:t>
            </a:r>
          </a:p>
          <a:p>
            <a:r>
              <a:rPr lang="en-US" sz="1300" dirty="0"/>
              <a:t>64 kB. Note also that the difference between two-way and four-way at 4 kB is much</a:t>
            </a:r>
          </a:p>
          <a:p>
            <a:r>
              <a:rPr lang="en-US" sz="1300" dirty="0"/>
              <a:t>less than the difference in going from for 4 kB to 8 kB in cache size. The complexity</a:t>
            </a:r>
          </a:p>
          <a:p>
            <a:r>
              <a:rPr lang="en-US" sz="1300" dirty="0"/>
              <a:t>of the cache increases in proportion to the associativity, and in this case would not</a:t>
            </a:r>
          </a:p>
          <a:p>
            <a:r>
              <a:rPr lang="en-US" sz="1300" dirty="0"/>
              <a:t>be justifiable against increasing cache size to 8 or even 16 Kbytes. A final point to</a:t>
            </a:r>
          </a:p>
          <a:p>
            <a:r>
              <a:rPr lang="en-US" sz="1300" dirty="0"/>
              <a:t>note is that beyond about 32 kB, increase in cache size brings no significant increase</a:t>
            </a:r>
          </a:p>
          <a:p>
            <a:r>
              <a:rPr lang="en-US" sz="1300" dirty="0"/>
              <a:t>in performance.</a:t>
            </a:r>
          </a:p>
          <a:p>
            <a:endParaRPr lang="en-US" sz="1300" dirty="0"/>
          </a:p>
          <a:p>
            <a:r>
              <a:rPr lang="en-US" sz="1300" dirty="0"/>
              <a:t>The results of Figure 4.16 are based on simulating the execution of a GCC</a:t>
            </a:r>
          </a:p>
          <a:p>
            <a:r>
              <a:rPr lang="en-US" sz="1300" dirty="0"/>
              <a:t>compiler. Different applications may yield different results. For example, [CANT01]</a:t>
            </a:r>
          </a:p>
          <a:p>
            <a:r>
              <a:rPr lang="en-US" sz="1300" dirty="0"/>
              <a:t>reports on the results for cache performance using many of the CPU2000 SPEC</a:t>
            </a:r>
          </a:p>
          <a:p>
            <a:r>
              <a:rPr lang="en-US" sz="1300" dirty="0"/>
              <a:t>benchmarks. The results of [CANT01] in comparing hit ratio to cache size follow</a:t>
            </a:r>
          </a:p>
          <a:p>
            <a:r>
              <a:rPr lang="en-US" sz="1300" dirty="0"/>
              <a:t>the same pattern as Figure 4.16, but the specific values are somewhat different.</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32</a:t>
            </a:fld>
            <a:endParaRPr lang="en-US" dirty="0"/>
          </a:p>
        </p:txBody>
      </p:sp>
    </p:spTree>
    <p:extLst>
      <p:ext uri="{BB962C8B-B14F-4D97-AF65-F5344CB8AC3E}">
        <p14:creationId xmlns:p14="http://schemas.microsoft.com/office/powerpoint/2010/main" val="4127636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E512C-BC48-1B4B-9FAC-44397A96517A}" type="slidenum">
              <a:rPr lang="en-US"/>
              <a:pPr/>
              <a:t>33</a:t>
            </a:fld>
            <a:endParaRPr lang="en-US" dirty="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sz="1300" dirty="0"/>
              <a:t>Once the cache has been filled, when a new block is brought into the cache, one</a:t>
            </a:r>
          </a:p>
          <a:p>
            <a:r>
              <a:rPr lang="en-US" sz="1300" dirty="0"/>
              <a:t>of the existing blocks must be replaced. For direct mapping, there is only one possible</a:t>
            </a:r>
          </a:p>
          <a:p>
            <a:r>
              <a:rPr lang="en-US" sz="1300" dirty="0"/>
              <a:t>line for any particular block, and no choice is possible. For the associative</a:t>
            </a:r>
          </a:p>
          <a:p>
            <a:r>
              <a:rPr lang="en-US" sz="1300" dirty="0"/>
              <a:t>and set-associative techniques, a replacement algorithm is needed. To achieve high</a:t>
            </a:r>
          </a:p>
          <a:p>
            <a:r>
              <a:rPr lang="en-US" sz="1300" dirty="0"/>
              <a:t>speed, such an algorithm must be implemented in hardware.</a:t>
            </a:r>
            <a:endParaRPr lang="en-GB" dirty="0"/>
          </a:p>
        </p:txBody>
      </p:sp>
    </p:spTree>
    <p:extLst>
      <p:ext uri="{BB962C8B-B14F-4D97-AF65-F5344CB8AC3E}">
        <p14:creationId xmlns:p14="http://schemas.microsoft.com/office/powerpoint/2010/main" val="33334125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76915C-4E85-6F4A-A796-981EBB0906D6}" type="slidenum">
              <a:rPr lang="en-US"/>
              <a:pPr/>
              <a:t>34</a:t>
            </a:fld>
            <a:endParaRPr lang="en-US"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sz="1300" dirty="0"/>
              <a:t>A number of algorithms</a:t>
            </a:r>
          </a:p>
          <a:p>
            <a:r>
              <a:rPr lang="en-US" sz="1300" dirty="0"/>
              <a:t>have been tried. We mention four of the most common. Probably the most</a:t>
            </a:r>
          </a:p>
          <a:p>
            <a:r>
              <a:rPr lang="en-US" sz="1300" dirty="0"/>
              <a:t>effective is least recently used (LRU): Replace that block in the set that has been in</a:t>
            </a:r>
          </a:p>
          <a:p>
            <a:r>
              <a:rPr lang="en-US" sz="1300" dirty="0"/>
              <a:t>the cache longest with no reference to it. For two-way set associative, this is easily</a:t>
            </a:r>
          </a:p>
          <a:p>
            <a:r>
              <a:rPr lang="en-US" sz="1300" dirty="0"/>
              <a:t>implemented. Each line includes a USE bit. When a line is referenced, its USE bit</a:t>
            </a:r>
          </a:p>
          <a:p>
            <a:r>
              <a:rPr lang="en-US" sz="1300" dirty="0"/>
              <a:t>is set to 1 and the USE bit of the other line in that set is set to 0. When a block is to</a:t>
            </a:r>
          </a:p>
          <a:p>
            <a:r>
              <a:rPr lang="en-US" sz="1300" dirty="0"/>
              <a:t>be read into the set, the line whose USE bit is 0 is used. Because we are assuming</a:t>
            </a:r>
          </a:p>
          <a:p>
            <a:r>
              <a:rPr lang="en-US" sz="1300" dirty="0"/>
              <a:t>that more recently used memory locations are more likely to be referenced, LRU</a:t>
            </a:r>
          </a:p>
          <a:p>
            <a:r>
              <a:rPr lang="en-US" sz="1300" dirty="0"/>
              <a:t>should give the best hit ratio. LRU is also relatively easy to implement for a fully</a:t>
            </a:r>
          </a:p>
          <a:p>
            <a:r>
              <a:rPr lang="en-US" sz="1300" dirty="0"/>
              <a:t>associative cache. The cache mechanism maintains a separate list of indexes to all</a:t>
            </a:r>
          </a:p>
          <a:p>
            <a:r>
              <a:rPr lang="en-US" sz="1300" dirty="0"/>
              <a:t>the lines in the cache. When a line is referenced, it moves to the front of the list.</a:t>
            </a:r>
          </a:p>
          <a:p>
            <a:r>
              <a:rPr lang="en-US" sz="1300" dirty="0"/>
              <a:t>For replacement, the line at the back of the list is used. Because of its simplicity of</a:t>
            </a:r>
          </a:p>
          <a:p>
            <a:r>
              <a:rPr lang="en-US" sz="1300" dirty="0"/>
              <a:t>implementation, LRU is the most popular replacement algorithm.</a:t>
            </a:r>
          </a:p>
          <a:p>
            <a:endParaRPr lang="en-US" sz="1300" dirty="0"/>
          </a:p>
          <a:p>
            <a:r>
              <a:rPr lang="en-US" sz="1300" dirty="0"/>
              <a:t>Another possibility is first-in-first-out (FIFO): Replace that block in the set</a:t>
            </a:r>
          </a:p>
          <a:p>
            <a:r>
              <a:rPr lang="en-US" sz="1300" dirty="0"/>
              <a:t>that has been in the cache longest. FIFO is easily implemented as a round-robin</a:t>
            </a:r>
          </a:p>
          <a:p>
            <a:r>
              <a:rPr lang="en-US" sz="1300" dirty="0"/>
              <a:t>or circular buffer technique. Still another possibility is least frequently used (LFU):</a:t>
            </a:r>
          </a:p>
          <a:p>
            <a:r>
              <a:rPr lang="en-US" sz="1300" dirty="0"/>
              <a:t>Replace that block in the set that has experienced the fewest references. LFU could</a:t>
            </a:r>
          </a:p>
          <a:p>
            <a:r>
              <a:rPr lang="en-US" sz="1300" dirty="0"/>
              <a:t>be implemented by associating a counter with each line. A technique not based on</a:t>
            </a:r>
          </a:p>
          <a:p>
            <a:r>
              <a:rPr lang="en-US" sz="1300" dirty="0"/>
              <a:t>usage (i.e., not LRU, LFU, FIFO, or some variant) is to pick a line at random from</a:t>
            </a:r>
          </a:p>
          <a:p>
            <a:r>
              <a:rPr lang="en-US" sz="1300" dirty="0"/>
              <a:t>among the candidate lines. Simulation studies have shown that random replacement</a:t>
            </a:r>
          </a:p>
          <a:p>
            <a:r>
              <a:rPr lang="en-US" sz="1300" dirty="0"/>
              <a:t>provides only slightly inferior performance to an algorithm based on usage [SMIT82].</a:t>
            </a:r>
            <a:endParaRPr lang="en-GB" dirty="0"/>
          </a:p>
        </p:txBody>
      </p:sp>
    </p:spTree>
    <p:extLst>
      <p:ext uri="{BB962C8B-B14F-4D97-AF65-F5344CB8AC3E}">
        <p14:creationId xmlns:p14="http://schemas.microsoft.com/office/powerpoint/2010/main" val="2572921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1CAAB-E649-2647-90BA-BB247BE57160}" type="slidenum">
              <a:rPr lang="en-US"/>
              <a:pPr/>
              <a:t>35</a:t>
            </a:fld>
            <a:endParaRPr lang="en-US" dirty="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sz="1300" dirty="0"/>
              <a:t>When a block that is resident in the cache is to be replaced, there are two cases to</a:t>
            </a:r>
          </a:p>
          <a:p>
            <a:r>
              <a:rPr lang="en-US" sz="1300" dirty="0"/>
              <a:t>consider. If the old block in the cache has not been altered, then it may be overwritten</a:t>
            </a:r>
          </a:p>
          <a:p>
            <a:r>
              <a:rPr lang="en-US" sz="1300" dirty="0"/>
              <a:t>with a new block without first writing out the old block. If at least one write</a:t>
            </a:r>
          </a:p>
          <a:p>
            <a:r>
              <a:rPr lang="en-US" sz="1300" dirty="0"/>
              <a:t>operation has been performed on a word in that line of the cache, then main memory</a:t>
            </a:r>
          </a:p>
          <a:p>
            <a:r>
              <a:rPr lang="en-US" sz="1300" dirty="0"/>
              <a:t>must be updated by writing the line of cache out to the block of memory before</a:t>
            </a:r>
          </a:p>
          <a:p>
            <a:r>
              <a:rPr lang="en-US" sz="1300" dirty="0"/>
              <a:t>bringing in the new block. A variety of write policies, with performance and economic</a:t>
            </a:r>
          </a:p>
          <a:p>
            <a:r>
              <a:rPr lang="en-US" sz="1300" dirty="0"/>
              <a:t>trade-offs, is possible. There are two problems to contend with. First, more</a:t>
            </a:r>
          </a:p>
          <a:p>
            <a:r>
              <a:rPr lang="en-US" sz="1300" dirty="0"/>
              <a:t>than one device may have access to main memory. For example, an I/O module</a:t>
            </a:r>
          </a:p>
          <a:p>
            <a:r>
              <a:rPr lang="en-US" sz="1300" dirty="0"/>
              <a:t>may be able to read-write directly to memory. If a word has been altered only in the</a:t>
            </a:r>
          </a:p>
          <a:p>
            <a:r>
              <a:rPr lang="en-US" sz="1300" dirty="0"/>
              <a:t>cache, then the corresponding memory word is invalid. Further, if the I/O device</a:t>
            </a:r>
          </a:p>
          <a:p>
            <a:r>
              <a:rPr lang="en-US" sz="1300" dirty="0"/>
              <a:t>has altered main memory, then the cache word is invalid. A more complex problem</a:t>
            </a:r>
          </a:p>
          <a:p>
            <a:r>
              <a:rPr lang="en-US" sz="1300" dirty="0"/>
              <a:t>occurs when multiple processors are attached to the same bus and each processor</a:t>
            </a:r>
          </a:p>
          <a:p>
            <a:r>
              <a:rPr lang="en-US" sz="1300" dirty="0"/>
              <a:t>has its own local cache. Then, if a word is altered in one cache, it could conceivably</a:t>
            </a:r>
          </a:p>
          <a:p>
            <a:r>
              <a:rPr lang="en-US" sz="1300" dirty="0"/>
              <a:t>invalidate a word in other caches.</a:t>
            </a:r>
          </a:p>
          <a:p>
            <a:endParaRPr lang="en-US" sz="1300" dirty="0"/>
          </a:p>
          <a:p>
            <a:endParaRPr lang="en-GB" dirty="0"/>
          </a:p>
        </p:txBody>
      </p:sp>
    </p:spTree>
    <p:extLst>
      <p:ext uri="{BB962C8B-B14F-4D97-AF65-F5344CB8AC3E}">
        <p14:creationId xmlns:p14="http://schemas.microsoft.com/office/powerpoint/2010/main" val="408563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F076AE-07C9-824F-A07D-E9CD3919EDB8}" type="slidenum">
              <a:rPr lang="en-US"/>
              <a:pPr/>
              <a:t>36</a:t>
            </a:fld>
            <a:endParaRPr lang="en-US" dirty="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sz="1300" dirty="0"/>
              <a:t>The simplest technique is called </a:t>
            </a:r>
            <a:r>
              <a:rPr lang="en-US" sz="1300" b="1" dirty="0"/>
              <a:t>write through. </a:t>
            </a:r>
            <a:r>
              <a:rPr lang="en-US" sz="1300" dirty="0"/>
              <a:t>Using this technique, all write</a:t>
            </a:r>
          </a:p>
          <a:p>
            <a:r>
              <a:rPr lang="en-US" sz="1300" dirty="0"/>
              <a:t>operations are made to main memory as well as to the cache, ensuring that main</a:t>
            </a:r>
          </a:p>
          <a:p>
            <a:r>
              <a:rPr lang="en-US" sz="1300" dirty="0"/>
              <a:t>memory is always valid. Any other processor–cache module can monitor traffic to</a:t>
            </a:r>
          </a:p>
          <a:p>
            <a:r>
              <a:rPr lang="en-US" sz="1300" dirty="0"/>
              <a:t>main memory to maintain consistency within its own cache. The main disadvantage</a:t>
            </a:r>
          </a:p>
          <a:p>
            <a:r>
              <a:rPr lang="en-US" sz="1300" dirty="0"/>
              <a:t>of this technique is that it generates substantial memory traffic and may create a bottleneck.</a:t>
            </a:r>
          </a:p>
          <a:p>
            <a:r>
              <a:rPr lang="en-US" sz="1300" dirty="0"/>
              <a:t>An alternative technique, known as </a:t>
            </a:r>
            <a:r>
              <a:rPr lang="en-US" sz="1300" b="1" dirty="0"/>
              <a:t>write back, </a:t>
            </a:r>
            <a:r>
              <a:rPr lang="en-US" sz="1300" dirty="0"/>
              <a:t>minimizes memory writes.</a:t>
            </a:r>
          </a:p>
          <a:p>
            <a:r>
              <a:rPr lang="en-US" sz="1300" dirty="0"/>
              <a:t>With write back, updates are made only in the cache. When an update occurs, a</a:t>
            </a:r>
          </a:p>
          <a:p>
            <a:r>
              <a:rPr lang="en-US" sz="1300" b="1" dirty="0"/>
              <a:t>dirty bit, </a:t>
            </a:r>
            <a:r>
              <a:rPr lang="en-US" sz="1300" dirty="0"/>
              <a:t>or use bit, associated with the line is set. Then, when a block is replaced, it</a:t>
            </a:r>
          </a:p>
          <a:p>
            <a:r>
              <a:rPr lang="en-US" sz="1300" dirty="0"/>
              <a:t>is written back to main memory if and only if the dirty bit is set. The problem with</a:t>
            </a:r>
          </a:p>
          <a:p>
            <a:r>
              <a:rPr lang="en-US" sz="1300" dirty="0"/>
              <a:t>write back is that portions of main memory are invalid, and hence accesses by I/O</a:t>
            </a:r>
          </a:p>
          <a:p>
            <a:r>
              <a:rPr lang="en-US" sz="1300" dirty="0"/>
              <a:t>modules can be allowed only through the cache. This makes for complex circuitry</a:t>
            </a:r>
          </a:p>
          <a:p>
            <a:r>
              <a:rPr lang="en-US" sz="1300" dirty="0"/>
              <a:t>and a potential bottleneck. Experience has shown that the percentage of memory</a:t>
            </a:r>
          </a:p>
          <a:p>
            <a:r>
              <a:rPr lang="en-US" sz="1300" dirty="0"/>
              <a:t>references that are writes is on the order of 15% [SMIT82]. However, for HPC</a:t>
            </a:r>
          </a:p>
          <a:p>
            <a:r>
              <a:rPr lang="en-US" sz="1300" dirty="0"/>
              <a:t>applications, this number may approach 33% (vector-vector multiplication) and can</a:t>
            </a:r>
          </a:p>
          <a:p>
            <a:r>
              <a:rPr lang="en-US" sz="1300" dirty="0"/>
              <a:t>go as high as 50% (matrix transposition).</a:t>
            </a:r>
          </a:p>
          <a:p>
            <a:endParaRPr lang="en-US" sz="1300" dirty="0"/>
          </a:p>
          <a:p>
            <a:r>
              <a:rPr lang="en-US" sz="1300" dirty="0"/>
              <a:t>In a bus organization in which more than one device (typically a processor)</a:t>
            </a:r>
          </a:p>
          <a:p>
            <a:r>
              <a:rPr lang="en-US" sz="1300" dirty="0"/>
              <a:t>has a cache and main memory is shared, a new problem is introduced. If data in one</a:t>
            </a:r>
          </a:p>
          <a:p>
            <a:r>
              <a:rPr lang="en-US" sz="1300" dirty="0"/>
              <a:t>cache are altered, this invalidates not only the corresponding word in main memory,</a:t>
            </a:r>
          </a:p>
          <a:p>
            <a:r>
              <a:rPr lang="en-US" sz="1300" dirty="0"/>
              <a:t>but also that same word in other caches (if any other cache happens to have that</a:t>
            </a:r>
          </a:p>
          <a:p>
            <a:r>
              <a:rPr lang="en-US" sz="1300" dirty="0"/>
              <a:t>same word). Even if a write-through policy is used, the other caches may contain</a:t>
            </a:r>
          </a:p>
          <a:p>
            <a:r>
              <a:rPr lang="en-US" sz="1300" dirty="0"/>
              <a:t>invalid data. A system that prevents this problem is said to maintain cache coherency.</a:t>
            </a:r>
          </a:p>
          <a:p>
            <a:r>
              <a:rPr lang="en-US" sz="1300" dirty="0"/>
              <a:t>Possible approaches to cache coherency include the following:</a:t>
            </a:r>
          </a:p>
          <a:p>
            <a:endParaRPr lang="en-US" sz="1300" dirty="0"/>
          </a:p>
          <a:p>
            <a:r>
              <a:rPr lang="en-US" sz="1300" dirty="0"/>
              <a:t>• </a:t>
            </a:r>
            <a:r>
              <a:rPr lang="en-US" sz="1300" b="1" dirty="0"/>
              <a:t>Bus watching with write through: </a:t>
            </a:r>
            <a:r>
              <a:rPr lang="en-US" sz="1300" dirty="0"/>
              <a:t>Each cache controller monitors the address</a:t>
            </a:r>
          </a:p>
          <a:p>
            <a:r>
              <a:rPr lang="en-US" sz="1300" dirty="0"/>
              <a:t>lines to detect write operations to memory by other bus masters. If another</a:t>
            </a:r>
          </a:p>
          <a:p>
            <a:r>
              <a:rPr lang="en-US" sz="1300" dirty="0"/>
              <a:t>master writes to a location in shared memory that also resides in the cache</a:t>
            </a:r>
          </a:p>
          <a:p>
            <a:r>
              <a:rPr lang="en-US" sz="1300" dirty="0"/>
              <a:t>memory, the cache controller invalidates that cache entry. This strategy depends</a:t>
            </a:r>
          </a:p>
          <a:p>
            <a:r>
              <a:rPr lang="en-US" sz="1300" dirty="0"/>
              <a:t>on the use of a write-through policy by all cache controllers.</a:t>
            </a:r>
          </a:p>
          <a:p>
            <a:endParaRPr lang="en-US" sz="1300" dirty="0"/>
          </a:p>
          <a:p>
            <a:r>
              <a:rPr lang="en-US" sz="1300" dirty="0"/>
              <a:t>• </a:t>
            </a:r>
            <a:r>
              <a:rPr lang="en-US" sz="1300" b="1" dirty="0"/>
              <a:t>Hardware transparency: </a:t>
            </a:r>
            <a:r>
              <a:rPr lang="en-US" sz="1300" dirty="0"/>
              <a:t>Additional hardware is used to ensure that all updates</a:t>
            </a:r>
          </a:p>
          <a:p>
            <a:r>
              <a:rPr lang="en-US" sz="1300" dirty="0"/>
              <a:t>to main memory via cache are reflected in all caches. Thus, if one processor</a:t>
            </a:r>
          </a:p>
          <a:p>
            <a:r>
              <a:rPr lang="en-US" sz="1300" dirty="0"/>
              <a:t>modifies a word in its cache, this update is written to main memory. In addition,</a:t>
            </a:r>
          </a:p>
          <a:p>
            <a:r>
              <a:rPr lang="en-US" sz="1300" dirty="0"/>
              <a:t>any matching words in other caches are similarly updated.</a:t>
            </a:r>
          </a:p>
          <a:p>
            <a:endParaRPr lang="en-US" sz="1300" dirty="0"/>
          </a:p>
          <a:p>
            <a:r>
              <a:rPr lang="en-US" sz="1300" dirty="0"/>
              <a:t>• </a:t>
            </a:r>
            <a:r>
              <a:rPr lang="en-US" sz="1300" b="1" dirty="0"/>
              <a:t>Non-cacheable memory: </a:t>
            </a:r>
            <a:r>
              <a:rPr lang="en-US" sz="1300" dirty="0"/>
              <a:t>Only a portion of main memory is shared by more</a:t>
            </a:r>
          </a:p>
          <a:p>
            <a:r>
              <a:rPr lang="en-US" sz="1300" dirty="0"/>
              <a:t>than one processor, and this is designated as non-cacheable. In such a system,</a:t>
            </a:r>
          </a:p>
          <a:p>
            <a:r>
              <a:rPr lang="en-US" sz="1300" dirty="0"/>
              <a:t>all accesses to shared memory are cache misses, because the shared memory</a:t>
            </a:r>
          </a:p>
          <a:p>
            <a:r>
              <a:rPr lang="en-US" sz="1300" dirty="0"/>
              <a:t>is never copied into the cache. The non-cacheable memory can be identified</a:t>
            </a:r>
          </a:p>
          <a:p>
            <a:r>
              <a:rPr lang="en-US" sz="1300" dirty="0"/>
              <a:t>using chip-select logic or high-address bits.</a:t>
            </a:r>
            <a:endParaRPr lang="en-GB" dirty="0"/>
          </a:p>
        </p:txBody>
      </p:sp>
    </p:spTree>
    <p:extLst>
      <p:ext uri="{BB962C8B-B14F-4D97-AF65-F5344CB8AC3E}">
        <p14:creationId xmlns:p14="http://schemas.microsoft.com/office/powerpoint/2010/main" val="3212259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300" dirty="0"/>
              <a:t>Another design element is the line size. When a block of data is retrieved and placed</a:t>
            </a:r>
          </a:p>
          <a:p>
            <a:r>
              <a:rPr lang="en-US" sz="1300" dirty="0"/>
              <a:t>in the cache, not only the desired word but also some number of adjacent words are</a:t>
            </a:r>
          </a:p>
          <a:p>
            <a:r>
              <a:rPr lang="en-US" sz="1300" dirty="0"/>
              <a:t>retrieved. As the block size increases from very small to larger sizes, the hit ratio</a:t>
            </a:r>
          </a:p>
          <a:p>
            <a:r>
              <a:rPr lang="en-US" sz="1300" dirty="0"/>
              <a:t>will at first increase because of the principle of locality, which states that data in the</a:t>
            </a:r>
          </a:p>
          <a:p>
            <a:r>
              <a:rPr lang="en-US" sz="1300" dirty="0"/>
              <a:t>vicinity of a referenced word are likely to be referenced in the near future. As the</a:t>
            </a:r>
          </a:p>
          <a:p>
            <a:r>
              <a:rPr lang="en-US" sz="1300" dirty="0"/>
              <a:t>block size increases, more useful data are brought into the cache. The hit ratio will</a:t>
            </a:r>
          </a:p>
          <a:p>
            <a:r>
              <a:rPr lang="en-US" sz="1300" dirty="0"/>
              <a:t>begin to decrease, however, as the block becomes even bigger and the probability</a:t>
            </a:r>
          </a:p>
          <a:p>
            <a:r>
              <a:rPr lang="en-US" sz="1300" dirty="0"/>
              <a:t>of using the newly fetched information becomes less than the probability of reusing</a:t>
            </a:r>
          </a:p>
          <a:p>
            <a:r>
              <a:rPr lang="en-US" sz="1300" dirty="0"/>
              <a:t>the information that has to be replaced. Two specific effects come into play:</a:t>
            </a:r>
          </a:p>
          <a:p>
            <a:endParaRPr lang="en-US" sz="1300" dirty="0"/>
          </a:p>
          <a:p>
            <a:r>
              <a:rPr lang="en-US" sz="1300" dirty="0"/>
              <a:t>• Larger blocks reduce the number of blocks that fit into a cache. Because each</a:t>
            </a:r>
          </a:p>
          <a:p>
            <a:r>
              <a:rPr lang="en-US" sz="1300" dirty="0"/>
              <a:t>block fetch overwrites older cache contents, a small number of blocks results</a:t>
            </a:r>
          </a:p>
          <a:p>
            <a:r>
              <a:rPr lang="en-US" sz="1300" dirty="0"/>
              <a:t>in data being overwritten shortly after they are fetched.</a:t>
            </a:r>
          </a:p>
          <a:p>
            <a:endParaRPr lang="en-US" sz="1300" dirty="0"/>
          </a:p>
          <a:p>
            <a:r>
              <a:rPr lang="en-US" sz="1300" dirty="0"/>
              <a:t>• As a block becomes larger, each additional word is farther from the requested</a:t>
            </a:r>
          </a:p>
          <a:p>
            <a:r>
              <a:rPr lang="en-US" sz="1300" dirty="0"/>
              <a:t>word and therefore less likely to be needed in the near future.</a:t>
            </a:r>
          </a:p>
          <a:p>
            <a:endParaRPr lang="en-US" sz="1300" dirty="0"/>
          </a:p>
          <a:p>
            <a:r>
              <a:rPr lang="en-US" sz="1300" dirty="0"/>
              <a:t>The relationship between block size and hit ratio is complex, depending on</a:t>
            </a:r>
          </a:p>
          <a:p>
            <a:r>
              <a:rPr lang="en-US" sz="1300" dirty="0"/>
              <a:t>the locality characteristics of a particular program, and no definitive optimum value</a:t>
            </a:r>
          </a:p>
          <a:p>
            <a:r>
              <a:rPr lang="en-US" sz="1300" dirty="0"/>
              <a:t>has been found. A size of from 8 to 64 bytes seems reasonably close to optimum</a:t>
            </a:r>
          </a:p>
          <a:p>
            <a:r>
              <a:rPr lang="en-US" sz="1300" dirty="0"/>
              <a:t>[SMIT87, PRZY88, PRZY90, HAND98]. For HPC systems, 64- and 128-byte cache</a:t>
            </a:r>
          </a:p>
          <a:p>
            <a:r>
              <a:rPr lang="en-US" sz="1300" dirty="0"/>
              <a:t>line sizes are most frequently used.</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37</a:t>
            </a:fld>
            <a:endParaRPr lang="en-US" dirty="0"/>
          </a:p>
        </p:txBody>
      </p:sp>
    </p:spTree>
    <p:extLst>
      <p:ext uri="{BB962C8B-B14F-4D97-AF65-F5344CB8AC3E}">
        <p14:creationId xmlns:p14="http://schemas.microsoft.com/office/powerpoint/2010/main" val="994887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300" dirty="0"/>
              <a:t>As logic density has increased, it has become possible to</a:t>
            </a:r>
          </a:p>
          <a:p>
            <a:r>
              <a:rPr lang="en-US" sz="1300" dirty="0"/>
              <a:t>have a cache on the same chip as the processor: the on-chip cache. Compared with</a:t>
            </a:r>
          </a:p>
          <a:p>
            <a:r>
              <a:rPr lang="en-US" sz="1300" dirty="0"/>
              <a:t>a cache reachable via an external bus, the on-chip cache reduces the processor’s</a:t>
            </a:r>
          </a:p>
          <a:p>
            <a:r>
              <a:rPr lang="en-US" sz="1300" dirty="0"/>
              <a:t>external bus activity and therefore speeds up execution times and increases overall</a:t>
            </a:r>
          </a:p>
          <a:p>
            <a:r>
              <a:rPr lang="en-US" sz="1300" dirty="0"/>
              <a:t>system performance. When the requested instruction or data is found in the on-chip</a:t>
            </a:r>
          </a:p>
          <a:p>
            <a:r>
              <a:rPr lang="en-US" sz="1300" dirty="0"/>
              <a:t>cache, the bus access is eliminated. Because of the short data paths internal to</a:t>
            </a:r>
          </a:p>
          <a:p>
            <a:r>
              <a:rPr lang="en-US" sz="1300" dirty="0"/>
              <a:t>the processor, compared with bus lengths, on-chip cache accesses will complete</a:t>
            </a:r>
          </a:p>
          <a:p>
            <a:r>
              <a:rPr lang="en-US" sz="1300" dirty="0"/>
              <a:t>appreciably faster than would even zero-wait state bus cycles. Furthermore, during</a:t>
            </a:r>
          </a:p>
          <a:p>
            <a:r>
              <a:rPr lang="en-US" sz="1300" dirty="0"/>
              <a:t>this period the bus is free to support other transfers.</a:t>
            </a:r>
          </a:p>
          <a:p>
            <a:r>
              <a:rPr lang="en-US" sz="1300" dirty="0"/>
              <a:t>The inclusion of an on-chip cache leaves open the question of whether an</a:t>
            </a:r>
          </a:p>
          <a:p>
            <a:r>
              <a:rPr lang="en-US" sz="1300" dirty="0"/>
              <a:t>off-chip, or external, cache is still desirable. Typically, the answer is yes, and most contemporary</a:t>
            </a:r>
          </a:p>
          <a:p>
            <a:r>
              <a:rPr lang="en-US" sz="1300" dirty="0"/>
              <a:t>designs include both on-chip and external caches. The simplest such organization</a:t>
            </a:r>
          </a:p>
          <a:p>
            <a:r>
              <a:rPr lang="en-US" sz="1300" dirty="0"/>
              <a:t>is known as a two-level cache, with the internal cache designated as level 1 (L1)</a:t>
            </a:r>
          </a:p>
          <a:p>
            <a:r>
              <a:rPr lang="en-US" sz="1300" dirty="0"/>
              <a:t>and the external cache designated as level 2 (L2). The reason for including an L2 cache</a:t>
            </a:r>
          </a:p>
          <a:p>
            <a:r>
              <a:rPr lang="en-US" sz="1300" dirty="0"/>
              <a:t>is the following: If there is no L2 cache and the processor makes an access request</a:t>
            </a:r>
          </a:p>
          <a:p>
            <a:r>
              <a:rPr lang="en-US" sz="1300" dirty="0"/>
              <a:t>for a memory location not in the L1 cache, then the processor must access DRAM or</a:t>
            </a:r>
          </a:p>
          <a:p>
            <a:r>
              <a:rPr lang="en-US" sz="1300" dirty="0"/>
              <a:t>ROM memory across the bus. Due to the typically slow bus speed and slow memory</a:t>
            </a:r>
          </a:p>
          <a:p>
            <a:r>
              <a:rPr lang="en-US" sz="1300" dirty="0"/>
              <a:t>access time, this results in poor performance. On the other hand, if an L2 SRAM (static</a:t>
            </a:r>
          </a:p>
          <a:p>
            <a:r>
              <a:rPr lang="en-US" sz="1300" dirty="0"/>
              <a:t>RAM) cache is used, then frequently the missing information can be quickly retrieved.</a:t>
            </a:r>
          </a:p>
          <a:p>
            <a:r>
              <a:rPr lang="en-US" sz="1300" dirty="0"/>
              <a:t>If the SRAM is fast enough to match the bus speed, then the data can be accessed</a:t>
            </a:r>
          </a:p>
          <a:p>
            <a:r>
              <a:rPr lang="en-US" sz="1300" dirty="0"/>
              <a:t>using a zero-wait state transaction, the fastest type of bus transfer.</a:t>
            </a:r>
          </a:p>
          <a:p>
            <a:endParaRPr lang="en-US" sz="1300" dirty="0"/>
          </a:p>
          <a:p>
            <a:r>
              <a:rPr lang="en-US" sz="1300" dirty="0"/>
              <a:t>Two features of contemporary cache design for multilevel caches are noteworthy.</a:t>
            </a:r>
          </a:p>
          <a:p>
            <a:r>
              <a:rPr lang="en-US" sz="1300" dirty="0"/>
              <a:t>First, for an off-chip L2 cache, many designs do not use the system bus as</a:t>
            </a:r>
          </a:p>
          <a:p>
            <a:r>
              <a:rPr lang="en-US" sz="1300" dirty="0"/>
              <a:t>the path for transfer between the L2 cache and the processor, but use a separate</a:t>
            </a:r>
          </a:p>
          <a:p>
            <a:r>
              <a:rPr lang="en-US" sz="1300" dirty="0"/>
              <a:t>data path, so as to reduce the burden on the system bus. Second, with the continued</a:t>
            </a:r>
          </a:p>
          <a:p>
            <a:r>
              <a:rPr lang="en-US" sz="1300" dirty="0"/>
              <a:t>shrinkage of processor components, a number of processors now incorporate the L2</a:t>
            </a:r>
          </a:p>
          <a:p>
            <a:r>
              <a:rPr lang="en-US" sz="1300" dirty="0"/>
              <a:t>cache on the processor chip, improving performance.</a:t>
            </a:r>
          </a:p>
          <a:p>
            <a:endParaRPr lang="en-US" sz="1300" dirty="0"/>
          </a:p>
          <a:p>
            <a:r>
              <a:rPr lang="en-US" sz="1300" dirty="0"/>
              <a:t>The potential savings due to the use of an L2 cache depends on the hit rates</a:t>
            </a:r>
          </a:p>
          <a:p>
            <a:r>
              <a:rPr lang="en-US" sz="1300" dirty="0"/>
              <a:t>in both the L1 and L2 caches. Several studies have shown that, in general, the use</a:t>
            </a:r>
          </a:p>
          <a:p>
            <a:r>
              <a:rPr lang="en-US" sz="1300" dirty="0"/>
              <a:t>of a second-level cache does improve performance (e.g., see [AZIM92], [NOVI93],</a:t>
            </a:r>
          </a:p>
          <a:p>
            <a:r>
              <a:rPr lang="en-US" sz="1300" dirty="0"/>
              <a:t>[HAND98]). However, the use of multilevel caches does complicate all of the design</a:t>
            </a:r>
          </a:p>
          <a:p>
            <a:r>
              <a:rPr lang="en-US" sz="1300" dirty="0"/>
              <a:t>issues related to caches, including size, replacement algorithm, and write policy; see</a:t>
            </a:r>
          </a:p>
          <a:p>
            <a:r>
              <a:rPr lang="en-US" sz="1300" dirty="0"/>
              <a:t>[HAND98] and [PEIR99] for discussions.</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38</a:t>
            </a:fld>
            <a:endParaRPr lang="en-US" dirty="0"/>
          </a:p>
        </p:txBody>
      </p:sp>
    </p:spTree>
    <p:extLst>
      <p:ext uri="{BB962C8B-B14F-4D97-AF65-F5344CB8AC3E}">
        <p14:creationId xmlns:p14="http://schemas.microsoft.com/office/powerpoint/2010/main" val="1828105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300" dirty="0"/>
              <a:t>Figure 4.17 shows the results of one simulation study of two-level cache performance</a:t>
            </a:r>
          </a:p>
          <a:p>
            <a:r>
              <a:rPr lang="en-US" sz="1300" dirty="0"/>
              <a:t>as a function of cache size [GENU04]. The figure assumes that both</a:t>
            </a:r>
          </a:p>
          <a:p>
            <a:r>
              <a:rPr lang="en-US" sz="1300" dirty="0"/>
              <a:t>caches have the same line size and shows the total hit ratio. That is, a hit is counted</a:t>
            </a:r>
          </a:p>
          <a:p>
            <a:r>
              <a:rPr lang="en-US" sz="1300" dirty="0"/>
              <a:t>if the desired data appears in either the L1 or the L2 cache. The figure shows the</a:t>
            </a:r>
          </a:p>
          <a:p>
            <a:r>
              <a:rPr lang="en-US" sz="1300" dirty="0"/>
              <a:t>impact of L2 on total hits with respect to L1 size. L2 has little effect on the total</a:t>
            </a:r>
          </a:p>
          <a:p>
            <a:r>
              <a:rPr lang="en-US" sz="1300" dirty="0"/>
              <a:t>number of cache hits until it is at least double the L1 cache size. Note that the steepest</a:t>
            </a:r>
          </a:p>
          <a:p>
            <a:r>
              <a:rPr lang="en-US" sz="1300" dirty="0"/>
              <a:t>part of the slope for an L1 cache of 8 Kbytes is for an L2 cache of 16 Kbytes.</a:t>
            </a:r>
          </a:p>
          <a:p>
            <a:r>
              <a:rPr lang="en-US" sz="1300" dirty="0"/>
              <a:t>Again for an L1 cache of 16 Kbytes, the steepest part of the curve is for an L2 cache</a:t>
            </a:r>
          </a:p>
          <a:p>
            <a:r>
              <a:rPr lang="en-US" sz="1300" dirty="0"/>
              <a:t>size of 32 Kbytes. Prior to that point, the L2 cache has little, if any, impact on total</a:t>
            </a:r>
          </a:p>
          <a:p>
            <a:r>
              <a:rPr lang="en-US" sz="1300" dirty="0"/>
              <a:t>cache performance. The need for the L2 cache to be larger than the L1 cache to</a:t>
            </a:r>
          </a:p>
          <a:p>
            <a:r>
              <a:rPr lang="en-US" sz="1300" dirty="0"/>
              <a:t>affect performance makes sense. If the L2 cache has the same line size and capacity</a:t>
            </a:r>
          </a:p>
          <a:p>
            <a:r>
              <a:rPr lang="en-US" sz="1300" dirty="0"/>
              <a:t>as the L1 cache, its contents will more or less mirror those of the L1 cache.</a:t>
            </a:r>
          </a:p>
          <a:p>
            <a:endParaRPr lang="en-US" sz="1300" dirty="0"/>
          </a:p>
          <a:p>
            <a:r>
              <a:rPr lang="en-US" sz="1300" dirty="0"/>
              <a:t>With the increasing availability of on-chip area available for cache, most contemporary</a:t>
            </a:r>
          </a:p>
          <a:p>
            <a:r>
              <a:rPr lang="en-US" sz="1300" dirty="0"/>
              <a:t>microprocessors have moved the L2 cache onto the processor chip and</a:t>
            </a:r>
          </a:p>
          <a:p>
            <a:r>
              <a:rPr lang="en-US" sz="1300" dirty="0"/>
              <a:t>added an L3 cache. Originally, the L3 cache was accessible over the external bus.</a:t>
            </a:r>
          </a:p>
          <a:p>
            <a:r>
              <a:rPr lang="en-US" sz="1300" dirty="0"/>
              <a:t>More recently, most microprocessors have incorporated an on-chip L3 cache. In</a:t>
            </a:r>
          </a:p>
          <a:p>
            <a:r>
              <a:rPr lang="en-US" sz="1300" dirty="0"/>
              <a:t>either case, there appears to be a performance advantage to adding the third level</a:t>
            </a:r>
          </a:p>
          <a:p>
            <a:r>
              <a:rPr lang="en-US" sz="1300" dirty="0"/>
              <a:t>(e.g., see [GHAI98]). Further, large systems, such as the IBM mainframe zEnterprise</a:t>
            </a:r>
          </a:p>
          <a:p>
            <a:r>
              <a:rPr lang="en-US" sz="1300" dirty="0"/>
              <a:t>systems, now incorporate 3 on-chip cache levels and a fourth level of cache</a:t>
            </a:r>
          </a:p>
          <a:p>
            <a:r>
              <a:rPr lang="en-US" sz="1300" dirty="0"/>
              <a:t>shared across multiple chips [CURR11].</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39</a:t>
            </a:fld>
            <a:endParaRPr lang="en-US" dirty="0"/>
          </a:p>
        </p:txBody>
      </p:sp>
    </p:spTree>
    <p:extLst>
      <p:ext uri="{BB962C8B-B14F-4D97-AF65-F5344CB8AC3E}">
        <p14:creationId xmlns:p14="http://schemas.microsoft.com/office/powerpoint/2010/main" val="448066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1463F1-0708-834A-814B-7C2623CE7B46}" type="slidenum">
              <a:rPr lang="en-US"/>
              <a:pPr/>
              <a:t>4</a:t>
            </a:fld>
            <a:endParaRPr lang="en-US" dirty="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sz="1300" dirty="0"/>
              <a:t>The term </a:t>
            </a:r>
            <a:r>
              <a:rPr lang="en-US" sz="1300" b="1" dirty="0"/>
              <a:t>location </a:t>
            </a:r>
            <a:r>
              <a:rPr lang="en-US" sz="1300" dirty="0"/>
              <a:t>in Table 4.1 refers to whether memory is internal and external</a:t>
            </a:r>
          </a:p>
          <a:p>
            <a:r>
              <a:rPr lang="en-US" sz="1300" dirty="0"/>
              <a:t>to the computer. Internal memory is often equated with main memory. But there</a:t>
            </a:r>
          </a:p>
          <a:p>
            <a:r>
              <a:rPr lang="en-US" sz="1300" dirty="0"/>
              <a:t>are other forms of internal memory. The processor requires its own local memory, in</a:t>
            </a:r>
          </a:p>
          <a:p>
            <a:r>
              <a:rPr lang="en-US" sz="1300" dirty="0"/>
              <a:t>the form of registers (e.g., see Figure 2.3). Further, as we shall see, the control unit</a:t>
            </a:r>
          </a:p>
          <a:p>
            <a:r>
              <a:rPr lang="en-US" sz="1300" dirty="0"/>
              <a:t>portion of the processor may also require its own internal memory. We will defer</a:t>
            </a:r>
          </a:p>
          <a:p>
            <a:r>
              <a:rPr lang="en-US" sz="1300" dirty="0"/>
              <a:t>discussion of these latter two types of internal memory to later chapters. Cache is</a:t>
            </a:r>
          </a:p>
          <a:p>
            <a:r>
              <a:rPr lang="en-US" sz="1300" dirty="0"/>
              <a:t>another form of internal memory. External memory consists of peripheral storage</a:t>
            </a:r>
          </a:p>
          <a:p>
            <a:r>
              <a:rPr lang="en-US" sz="1300" dirty="0"/>
              <a:t>devices, such as disk and tape, that are accessible to the processor via I/O controllers.</a:t>
            </a:r>
          </a:p>
          <a:p>
            <a:endParaRPr lang="en-US" sz="1300" dirty="0"/>
          </a:p>
          <a:p>
            <a:r>
              <a:rPr lang="en-US" sz="1300" dirty="0"/>
              <a:t>An obvious characteristic of memory is its </a:t>
            </a:r>
            <a:r>
              <a:rPr lang="en-US" sz="1300" b="1" dirty="0"/>
              <a:t>capacity. </a:t>
            </a:r>
            <a:r>
              <a:rPr lang="en-US" sz="1300" dirty="0"/>
              <a:t>For internal memory, this is</a:t>
            </a:r>
          </a:p>
          <a:p>
            <a:r>
              <a:rPr lang="en-US" sz="1300" dirty="0"/>
              <a:t>typically expressed in terms of bytes (1 byte = 8 bits) or words. Common word lengths</a:t>
            </a:r>
          </a:p>
          <a:p>
            <a:r>
              <a:rPr lang="en-US" sz="1300" dirty="0"/>
              <a:t>are 8, 16, and 32 bits. External memory capacity is typically expressed in terms of bytes.</a:t>
            </a:r>
          </a:p>
          <a:p>
            <a:endParaRPr lang="en-US" sz="1300" dirty="0"/>
          </a:p>
          <a:p>
            <a:r>
              <a:rPr lang="en-US" sz="1300" dirty="0"/>
              <a:t>A related concept is the </a:t>
            </a:r>
            <a:r>
              <a:rPr lang="en-US" sz="1300" b="1" dirty="0"/>
              <a:t>unit of transfer. </a:t>
            </a:r>
            <a:r>
              <a:rPr lang="en-US" sz="1300" dirty="0"/>
              <a:t>For internal memory, the unit</a:t>
            </a:r>
          </a:p>
          <a:p>
            <a:r>
              <a:rPr lang="en-US" sz="1300" dirty="0"/>
              <a:t>of transfer is equal to the number of electrical lines into and out of the memory</a:t>
            </a:r>
          </a:p>
          <a:p>
            <a:r>
              <a:rPr lang="en-US" sz="1300" dirty="0"/>
              <a:t>module. This may be equal to the word length, but is often larger, such as 64, 128, or</a:t>
            </a:r>
          </a:p>
          <a:p>
            <a:r>
              <a:rPr lang="en-US" sz="1300" dirty="0"/>
              <a:t>256 bits. To clarify this point, consider three related concepts for internal memory:</a:t>
            </a:r>
          </a:p>
          <a:p>
            <a:endParaRPr lang="en-US" sz="1300" dirty="0"/>
          </a:p>
          <a:p>
            <a:r>
              <a:rPr lang="en-US" sz="1300" dirty="0"/>
              <a:t>• </a:t>
            </a:r>
            <a:r>
              <a:rPr lang="en-US" sz="1300" b="1" dirty="0"/>
              <a:t>Word: </a:t>
            </a:r>
            <a:r>
              <a:rPr lang="en-US" sz="1300" dirty="0"/>
              <a:t>The “natural” unit of organization of memory. The size of a word is typically</a:t>
            </a:r>
          </a:p>
          <a:p>
            <a:r>
              <a:rPr lang="en-US" sz="1300" dirty="0"/>
              <a:t>equal to the number of bits used to represent an integer and to the instruction</a:t>
            </a:r>
          </a:p>
          <a:p>
            <a:r>
              <a:rPr lang="en-US" sz="1300" dirty="0"/>
              <a:t>length. Unfortunately, there are many exceptions. For example, the CRAY</a:t>
            </a:r>
          </a:p>
          <a:p>
            <a:r>
              <a:rPr lang="en-US" sz="1300" dirty="0"/>
              <a:t>C90 (an older model CRAY supercomputer) has a 64-bit word length but uses</a:t>
            </a:r>
          </a:p>
          <a:p>
            <a:r>
              <a:rPr lang="en-US" sz="1300" dirty="0"/>
              <a:t>a 46-bit integer representation. The Intel x86 architecture has a wide variety of</a:t>
            </a:r>
          </a:p>
          <a:p>
            <a:r>
              <a:rPr lang="en-US" sz="1300" dirty="0"/>
              <a:t>instruction lengths, expressed as multiples of bytes, and a word size of 32 bits.</a:t>
            </a:r>
          </a:p>
          <a:p>
            <a:endParaRPr lang="en-US" sz="1300" dirty="0"/>
          </a:p>
          <a:p>
            <a:r>
              <a:rPr lang="en-US" sz="1300" dirty="0"/>
              <a:t>• </a:t>
            </a:r>
            <a:r>
              <a:rPr lang="en-US" sz="1300" b="1" dirty="0"/>
              <a:t>Addressable units: </a:t>
            </a:r>
            <a:r>
              <a:rPr lang="en-US" sz="1300" dirty="0"/>
              <a:t>In some systems, the addressable unit is the word. However,</a:t>
            </a:r>
          </a:p>
          <a:p>
            <a:r>
              <a:rPr lang="en-US" sz="1300" dirty="0"/>
              <a:t>many systems allow addressing at the byte level. In any case, the relationship</a:t>
            </a:r>
          </a:p>
          <a:p>
            <a:r>
              <a:rPr lang="en-US" sz="1300" dirty="0"/>
              <a:t>between the length in bits </a:t>
            </a:r>
            <a:r>
              <a:rPr lang="en-US" sz="1300" i="1" dirty="0"/>
              <a:t>A of an address and the number N of addressable</a:t>
            </a:r>
          </a:p>
          <a:p>
            <a:r>
              <a:rPr lang="en-US" sz="1300" dirty="0"/>
              <a:t>units is 2</a:t>
            </a:r>
            <a:r>
              <a:rPr lang="en-US" sz="1300" i="1" dirty="0"/>
              <a:t>A = N.</a:t>
            </a:r>
          </a:p>
          <a:p>
            <a:endParaRPr lang="en-US" sz="1300" dirty="0"/>
          </a:p>
          <a:p>
            <a:r>
              <a:rPr lang="en-US" sz="1300" dirty="0"/>
              <a:t>• </a:t>
            </a:r>
            <a:r>
              <a:rPr lang="en-US" sz="1300" b="1" dirty="0"/>
              <a:t>Unit of transfer: </a:t>
            </a:r>
            <a:r>
              <a:rPr lang="en-US" sz="1300" dirty="0"/>
              <a:t>For main memory, this is the number of bits read out of or</a:t>
            </a:r>
          </a:p>
          <a:p>
            <a:r>
              <a:rPr lang="en-US" sz="1300" dirty="0"/>
              <a:t>written into memory at a time. The unit of transfer need not equal a word or</a:t>
            </a:r>
          </a:p>
          <a:p>
            <a:r>
              <a:rPr lang="en-US" sz="1300" dirty="0"/>
              <a:t>an addressable unit. For external memory, data are often transferred in much</a:t>
            </a:r>
          </a:p>
          <a:p>
            <a:r>
              <a:rPr lang="en-US" sz="1300" dirty="0"/>
              <a:t>larger units than a word, and these are referred to as blocks</a:t>
            </a:r>
            <a:endParaRPr lang="en-GB" dirty="0"/>
          </a:p>
        </p:txBody>
      </p:sp>
    </p:spTree>
    <p:extLst>
      <p:ext uri="{BB962C8B-B14F-4D97-AF65-F5344CB8AC3E}">
        <p14:creationId xmlns:p14="http://schemas.microsoft.com/office/powerpoint/2010/main" val="40659042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300" dirty="0"/>
              <a:t>When the on-chip cache first made an appearance,</a:t>
            </a:r>
          </a:p>
          <a:p>
            <a:r>
              <a:rPr lang="en-US" sz="1300" dirty="0"/>
              <a:t>many of the designs consisted of a single cache used to store references to both data</a:t>
            </a:r>
          </a:p>
          <a:p>
            <a:r>
              <a:rPr lang="en-US" sz="1300" dirty="0"/>
              <a:t>and instructions. More recently, it has become common to split the cache into two:</a:t>
            </a:r>
          </a:p>
          <a:p>
            <a:r>
              <a:rPr lang="en-US" sz="1300" dirty="0"/>
              <a:t>one dedicated to instructions and one dedicated to data. These two caches both exist</a:t>
            </a:r>
          </a:p>
          <a:p>
            <a:r>
              <a:rPr lang="en-US" sz="1300" dirty="0"/>
              <a:t>at the same level, typically as two L1 caches. When the processor attempts to fetch an</a:t>
            </a:r>
          </a:p>
          <a:p>
            <a:r>
              <a:rPr lang="en-US" sz="1300" dirty="0"/>
              <a:t>instruction from main memory, it first consults the instruction L1 cache, and when the</a:t>
            </a:r>
          </a:p>
          <a:p>
            <a:r>
              <a:rPr lang="en-US" sz="1300" dirty="0"/>
              <a:t>processor attempts to fetch data from main memory, it first consults the data L1 cache.</a:t>
            </a:r>
          </a:p>
          <a:p>
            <a:endParaRPr lang="en-US" sz="1300" dirty="0"/>
          </a:p>
          <a:p>
            <a:r>
              <a:rPr lang="en-US" sz="1300" dirty="0"/>
              <a:t>There are two potential advantages of a unified cache:</a:t>
            </a:r>
          </a:p>
          <a:p>
            <a:endParaRPr lang="en-US" sz="1300" dirty="0"/>
          </a:p>
          <a:p>
            <a:r>
              <a:rPr lang="en-US" sz="1300" dirty="0"/>
              <a:t>• For a given cache size, a unified cache has a higher hit rate than split caches</a:t>
            </a:r>
          </a:p>
          <a:p>
            <a:r>
              <a:rPr lang="en-US" sz="1300" dirty="0"/>
              <a:t>because it balances the load between instruction and data fetches automatically.</a:t>
            </a:r>
          </a:p>
          <a:p>
            <a:r>
              <a:rPr lang="en-US" sz="1300" dirty="0"/>
              <a:t>That is, if an execution pattern involves many more instruction fetches</a:t>
            </a:r>
          </a:p>
          <a:p>
            <a:r>
              <a:rPr lang="en-US" sz="1300" dirty="0"/>
              <a:t>than data fetches, then the cache will tend to fill up with instructions, and if an</a:t>
            </a:r>
          </a:p>
          <a:p>
            <a:r>
              <a:rPr lang="en-US" sz="1300" dirty="0"/>
              <a:t>execution pattern involves relatively more data fetches, the opposite will occur.</a:t>
            </a:r>
          </a:p>
          <a:p>
            <a:endParaRPr lang="en-US" sz="1300" dirty="0"/>
          </a:p>
          <a:p>
            <a:r>
              <a:rPr lang="en-US" sz="1300" dirty="0"/>
              <a:t>• Only one cache needs to be designed and implemented.</a:t>
            </a:r>
          </a:p>
          <a:p>
            <a:endParaRPr lang="en-US" sz="1300" dirty="0"/>
          </a:p>
          <a:p>
            <a:r>
              <a:rPr lang="en-US" sz="1300" dirty="0"/>
              <a:t>The trend is toward split caches at the L1 and unified caches for higher levels,</a:t>
            </a:r>
          </a:p>
          <a:p>
            <a:r>
              <a:rPr lang="en-US" sz="1300" dirty="0"/>
              <a:t>particularly for superscalar machines, which emphasize parallel instruction execution</a:t>
            </a:r>
          </a:p>
          <a:p>
            <a:r>
              <a:rPr lang="en-US" sz="1300" dirty="0"/>
              <a:t>and the prefetching of predicted future instructions. The key advantage of the</a:t>
            </a:r>
          </a:p>
          <a:p>
            <a:r>
              <a:rPr lang="en-US" sz="1300" dirty="0"/>
              <a:t>split cache design is that it eliminates contention for the cache between the instruction</a:t>
            </a:r>
          </a:p>
          <a:p>
            <a:r>
              <a:rPr lang="en-US" sz="1300" dirty="0"/>
              <a:t>fetch/decode unit and the execution unit. This is important in any design that</a:t>
            </a:r>
          </a:p>
          <a:p>
            <a:r>
              <a:rPr lang="en-US" sz="1300" dirty="0"/>
              <a:t>relies on the pipelining of instructions. Typically, the processor will fetch instructions</a:t>
            </a:r>
          </a:p>
          <a:p>
            <a:r>
              <a:rPr lang="en-US" sz="1300" dirty="0"/>
              <a:t>ahead of time and fill a buffer, or pipeline, with instructions to be executed. Suppose</a:t>
            </a:r>
          </a:p>
          <a:p>
            <a:r>
              <a:rPr lang="en-US" sz="1300" dirty="0"/>
              <a:t>now that we have a unified instruction/data cache. When the execution unit performs</a:t>
            </a:r>
          </a:p>
          <a:p>
            <a:r>
              <a:rPr lang="en-US" sz="1300" dirty="0"/>
              <a:t>a memory access to load and store data, the request is submitted to the unified cache.</a:t>
            </a:r>
          </a:p>
          <a:p>
            <a:r>
              <a:rPr lang="en-US" sz="1300" dirty="0"/>
              <a:t>If, at the same time, the instruction prefetcher issues a read request to the cache for</a:t>
            </a:r>
          </a:p>
          <a:p>
            <a:r>
              <a:rPr lang="en-US" sz="1300" dirty="0"/>
              <a:t>an instruction, that request will be temporarily blocked so that the cache can service</a:t>
            </a:r>
          </a:p>
          <a:p>
            <a:r>
              <a:rPr lang="en-US" sz="1300" dirty="0"/>
              <a:t>the execution unit first, enabling it to complete the currently executing instruction.</a:t>
            </a:r>
          </a:p>
          <a:p>
            <a:r>
              <a:rPr lang="en-US" sz="1300" dirty="0"/>
              <a:t>This cache contention can degrade performance by interfering with efficient use of</a:t>
            </a:r>
          </a:p>
          <a:p>
            <a:r>
              <a:rPr lang="en-US" sz="1300" dirty="0"/>
              <a:t>the instruction pipeline. The split cache structure overcomes this difficulty.</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40</a:t>
            </a:fld>
            <a:endParaRPr lang="en-US" dirty="0"/>
          </a:p>
        </p:txBody>
      </p:sp>
    </p:spTree>
    <p:extLst>
      <p:ext uri="{BB962C8B-B14F-4D97-AF65-F5344CB8AC3E}">
        <p14:creationId xmlns:p14="http://schemas.microsoft.com/office/powerpoint/2010/main" val="4240840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18DB7E-F70F-EF4C-9576-FB6F9502F5EC}" type="slidenum">
              <a:rPr lang="en-US"/>
              <a:pPr/>
              <a:t>41</a:t>
            </a:fld>
            <a:endParaRPr lang="en-US" dirty="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sz="1300" dirty="0"/>
              <a:t>The evolution of cache organization is seen clearly in the evolution of Intel microprocessors</a:t>
            </a:r>
          </a:p>
          <a:p>
            <a:r>
              <a:rPr lang="en-US" sz="1300" dirty="0"/>
              <a:t>(Table 4.4). The 80386 does not include an on-chip cache. The 80486</a:t>
            </a:r>
          </a:p>
          <a:p>
            <a:r>
              <a:rPr lang="en-US" sz="1300" dirty="0"/>
              <a:t>includes a single on-chip cache of 8 Kbytes, using a line size of 16 bytes and a</a:t>
            </a:r>
          </a:p>
          <a:p>
            <a:r>
              <a:rPr lang="en-US" sz="1300" dirty="0"/>
              <a:t>four-way set-associative organization. All of the Pentium processors include two</a:t>
            </a:r>
          </a:p>
          <a:p>
            <a:r>
              <a:rPr lang="en-US" sz="1300" dirty="0"/>
              <a:t>on-chip L1 caches, one for data and one for instructions. For the Pentium 4, the</a:t>
            </a:r>
          </a:p>
          <a:p>
            <a:r>
              <a:rPr lang="en-US" sz="1300" dirty="0"/>
              <a:t>L1 data cache is 16 Kbytes, using a line size of 64 bytes and a four-way set-associative</a:t>
            </a:r>
          </a:p>
          <a:p>
            <a:r>
              <a:rPr lang="en-US" sz="1300" dirty="0"/>
              <a:t>organization. The Pentium 4 instruction cache is described subsequently. The</a:t>
            </a:r>
          </a:p>
          <a:p>
            <a:r>
              <a:rPr lang="en-US" sz="1300" dirty="0"/>
              <a:t>Pentium II also includes an L2 cache that feeds both of the L1 caches. The L2 cache</a:t>
            </a:r>
          </a:p>
          <a:p>
            <a:r>
              <a:rPr lang="en-US" sz="1300" dirty="0"/>
              <a:t>is eight-way set associative with a size of 512 kB and a line size of 128 bytes. An L3</a:t>
            </a:r>
          </a:p>
          <a:p>
            <a:r>
              <a:rPr lang="en-US" sz="1300" dirty="0"/>
              <a:t>cache was added for the Pentium III and became on-chip with high-end versions of</a:t>
            </a:r>
          </a:p>
          <a:p>
            <a:r>
              <a:rPr lang="en-US" sz="1300" dirty="0"/>
              <a:t>the Pentium 4.</a:t>
            </a:r>
            <a:endParaRPr lang="en-US" dirty="0"/>
          </a:p>
        </p:txBody>
      </p:sp>
    </p:spTree>
    <p:extLst>
      <p:ext uri="{BB962C8B-B14F-4D97-AF65-F5344CB8AC3E}">
        <p14:creationId xmlns:p14="http://schemas.microsoft.com/office/powerpoint/2010/main" val="5205650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300" dirty="0"/>
              <a:t>Figure 4.18 provides a simplified view of the Pentium 4 organization, highlighting</a:t>
            </a:r>
          </a:p>
          <a:p>
            <a:r>
              <a:rPr lang="en-US" sz="1300" dirty="0"/>
              <a:t>the placement of the three caches. The processor core consists of four major</a:t>
            </a:r>
          </a:p>
          <a:p>
            <a:r>
              <a:rPr lang="en-US" sz="1300" dirty="0"/>
              <a:t>components:</a:t>
            </a:r>
          </a:p>
          <a:p>
            <a:endParaRPr lang="en-US" sz="1300" dirty="0"/>
          </a:p>
          <a:p>
            <a:r>
              <a:rPr lang="en-US" sz="1300" dirty="0"/>
              <a:t>• </a:t>
            </a:r>
            <a:r>
              <a:rPr lang="en-US" sz="1300" b="1" dirty="0"/>
              <a:t>Fetch/decode unit: </a:t>
            </a:r>
            <a:r>
              <a:rPr lang="en-US" sz="1300" dirty="0"/>
              <a:t>Fetches program instructions in order from the L2 cache,</a:t>
            </a:r>
          </a:p>
          <a:p>
            <a:r>
              <a:rPr lang="en-US" sz="1300" dirty="0"/>
              <a:t>decodes these into a series of micro-operations, and stores the results in the L1</a:t>
            </a:r>
          </a:p>
          <a:p>
            <a:r>
              <a:rPr lang="en-US" sz="1300" dirty="0"/>
              <a:t>instruction cache.</a:t>
            </a:r>
          </a:p>
          <a:p>
            <a:endParaRPr lang="en-US" sz="1300" dirty="0"/>
          </a:p>
          <a:p>
            <a:r>
              <a:rPr lang="en-US" sz="1300" dirty="0"/>
              <a:t>• </a:t>
            </a:r>
            <a:r>
              <a:rPr lang="en-US" sz="1300" b="1" dirty="0"/>
              <a:t>Out-of-order execution logic: </a:t>
            </a:r>
            <a:r>
              <a:rPr lang="en-US" sz="1300" dirty="0"/>
              <a:t>Schedules execution of the micro-operations</a:t>
            </a:r>
          </a:p>
          <a:p>
            <a:r>
              <a:rPr lang="en-US" sz="1300" dirty="0"/>
              <a:t>subject to data dependencies and resource availability; thus, micro-operations</a:t>
            </a:r>
          </a:p>
          <a:p>
            <a:r>
              <a:rPr lang="en-US" sz="1300" dirty="0"/>
              <a:t>may be scheduled for execution in a different order than they were fetched</a:t>
            </a:r>
          </a:p>
          <a:p>
            <a:r>
              <a:rPr lang="en-US" sz="1300" dirty="0"/>
              <a:t>from the instruction stream. As time permits, this unit schedules speculative</a:t>
            </a:r>
          </a:p>
          <a:p>
            <a:r>
              <a:rPr lang="en-US" sz="1300" dirty="0"/>
              <a:t>execution of micro-operations that may be required in the future.</a:t>
            </a:r>
          </a:p>
          <a:p>
            <a:endParaRPr lang="en-US" sz="1300" dirty="0"/>
          </a:p>
          <a:p>
            <a:r>
              <a:rPr lang="en-US" sz="1300" b="1" dirty="0"/>
              <a:t>Execution units: </a:t>
            </a:r>
            <a:r>
              <a:rPr lang="en-US" sz="1300" dirty="0"/>
              <a:t>These units executes micro-operations, fetching the required</a:t>
            </a:r>
          </a:p>
          <a:p>
            <a:r>
              <a:rPr lang="en-US" sz="1300" dirty="0"/>
              <a:t>data from the L1 data cache and temporarily storing results in registers.</a:t>
            </a:r>
          </a:p>
          <a:p>
            <a:endParaRPr lang="en-US" sz="1300" dirty="0"/>
          </a:p>
          <a:p>
            <a:r>
              <a:rPr lang="en-US" sz="1300" dirty="0"/>
              <a:t>• </a:t>
            </a:r>
            <a:r>
              <a:rPr lang="en-US" sz="1300" b="1" dirty="0"/>
              <a:t>Memory subsystem: </a:t>
            </a:r>
            <a:r>
              <a:rPr lang="en-US" sz="1300" dirty="0"/>
              <a:t>This unit includes the L2 and L3 caches and the system</a:t>
            </a:r>
          </a:p>
          <a:p>
            <a:r>
              <a:rPr lang="en-US" sz="1300" dirty="0"/>
              <a:t>bus, which is used to access main memory when the L1 and L2 caches have a</a:t>
            </a:r>
          </a:p>
          <a:p>
            <a:r>
              <a:rPr lang="en-US" sz="1300" dirty="0"/>
              <a:t>cache miss and to access the system I/O resources.</a:t>
            </a:r>
          </a:p>
          <a:p>
            <a:endParaRPr lang="en-US" sz="1300" dirty="0"/>
          </a:p>
          <a:p>
            <a:r>
              <a:rPr lang="en-US" sz="1300" dirty="0"/>
              <a:t>Unlike the organization used in all previous Pentium models, and in most</a:t>
            </a:r>
          </a:p>
          <a:p>
            <a:r>
              <a:rPr lang="en-US" sz="1300" dirty="0"/>
              <a:t>other processors, the Pentium 4 instruction cache sits between the instruction</a:t>
            </a:r>
          </a:p>
          <a:p>
            <a:r>
              <a:rPr lang="en-US" sz="1300" dirty="0"/>
              <a:t>decode logic and the execution core. The reasoning behind this design decision is</a:t>
            </a:r>
          </a:p>
          <a:p>
            <a:r>
              <a:rPr lang="en-US" sz="1300" dirty="0"/>
              <a:t>as follows: As discussed more fully in Chapter 16, the Pentium process decodes, or</a:t>
            </a:r>
          </a:p>
          <a:p>
            <a:r>
              <a:rPr lang="en-US" sz="1300" dirty="0"/>
              <a:t>translates, Pentium machine instructions into simple RISC-like instructions called</a:t>
            </a:r>
          </a:p>
          <a:p>
            <a:r>
              <a:rPr lang="en-US" sz="1300" dirty="0"/>
              <a:t>micro-operations. The use of simple, fixed-length micro-operations enables the use</a:t>
            </a:r>
          </a:p>
          <a:p>
            <a:r>
              <a:rPr lang="en-US" sz="1300" dirty="0"/>
              <a:t>of superscalar pipelining and scheduling techniques that enhance performance.</a:t>
            </a:r>
          </a:p>
          <a:p>
            <a:r>
              <a:rPr lang="en-US" sz="1300" dirty="0"/>
              <a:t>However, the Pentium machine instructions are cumbersome to decode; they have a</a:t>
            </a:r>
          </a:p>
          <a:p>
            <a:r>
              <a:rPr lang="en-US" sz="1300" dirty="0"/>
              <a:t>variable number of bytes and many different options. It turns out that performance</a:t>
            </a:r>
          </a:p>
          <a:p>
            <a:r>
              <a:rPr lang="en-US" sz="1300" dirty="0"/>
              <a:t>is enhanced if this decoding is done independently of the scheduling and pipelining</a:t>
            </a:r>
          </a:p>
          <a:p>
            <a:r>
              <a:rPr lang="en-US" sz="1300" dirty="0"/>
              <a:t>logic. We return to this topic in Chapter 16.</a:t>
            </a:r>
          </a:p>
          <a:p>
            <a:endParaRPr lang="en-US" sz="1300" dirty="0"/>
          </a:p>
          <a:p>
            <a:r>
              <a:rPr lang="en-US" sz="1300" dirty="0"/>
              <a:t>The data cache employs a write-back policy: Data are written to main memory</a:t>
            </a:r>
          </a:p>
          <a:p>
            <a:r>
              <a:rPr lang="en-US" sz="1300" dirty="0"/>
              <a:t>only when they are removed from the cache and there has been an update. The</a:t>
            </a:r>
          </a:p>
          <a:p>
            <a:r>
              <a:rPr lang="en-US" sz="1300" dirty="0"/>
              <a:t>Pentium 4 processor can be dynamically configured to support write-through caching.</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42</a:t>
            </a:fld>
            <a:endParaRPr lang="en-US" dirty="0"/>
          </a:p>
        </p:txBody>
      </p:sp>
    </p:spTree>
    <p:extLst>
      <p:ext uri="{BB962C8B-B14F-4D97-AF65-F5344CB8AC3E}">
        <p14:creationId xmlns:p14="http://schemas.microsoft.com/office/powerpoint/2010/main" val="38101172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The L1 data cache is controlled by two bits in one of the control registers,</a:t>
            </a:r>
          </a:p>
          <a:p>
            <a:r>
              <a:rPr lang="en-US" sz="1300" dirty="0"/>
              <a:t>labeled the CD (cache disable) and NW (not write-through) bits (Table 4.5). There</a:t>
            </a:r>
          </a:p>
          <a:p>
            <a:r>
              <a:rPr lang="en-US" sz="1300" dirty="0"/>
              <a:t>are also two Pentium 4 instructions that can be used to control the data cache: INVD</a:t>
            </a:r>
          </a:p>
          <a:p>
            <a:r>
              <a:rPr lang="en-US" sz="1300" dirty="0"/>
              <a:t>invalidates (flushes) the internal cache memory and signals the external cache (if</a:t>
            </a:r>
          </a:p>
          <a:p>
            <a:r>
              <a:rPr lang="en-US" sz="1300" dirty="0"/>
              <a:t>any) to invalidate. WBINVD writes back and invalidates internal cache and then</a:t>
            </a:r>
          </a:p>
          <a:p>
            <a:r>
              <a:rPr lang="en-US" sz="1300" dirty="0"/>
              <a:t>writes back and invalidates external cache.</a:t>
            </a:r>
          </a:p>
          <a:p>
            <a:endParaRPr lang="en-US" sz="1300" dirty="0"/>
          </a:p>
          <a:p>
            <a:r>
              <a:rPr lang="en-US" sz="1300" dirty="0"/>
              <a:t>Both the L2 and L3 caches are eight-way set-associative with a line size of</a:t>
            </a:r>
          </a:p>
          <a:p>
            <a:r>
              <a:rPr lang="en-US" sz="1300" dirty="0"/>
              <a:t>128 bytes.</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43</a:t>
            </a:fld>
            <a:endParaRPr lang="en-US" dirty="0"/>
          </a:p>
        </p:txBody>
      </p:sp>
    </p:spTree>
    <p:extLst>
      <p:ext uri="{BB962C8B-B14F-4D97-AF65-F5344CB8AC3E}">
        <p14:creationId xmlns:p14="http://schemas.microsoft.com/office/powerpoint/2010/main" val="1496526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The ARM cache organization has evolved with the overall architecture of the ARM</a:t>
            </a:r>
          </a:p>
          <a:p>
            <a:r>
              <a:rPr lang="en-US" sz="1300" dirty="0"/>
              <a:t>family, reflecting the relentless pursuit of performance that is the driving force for</a:t>
            </a:r>
          </a:p>
          <a:p>
            <a:r>
              <a:rPr lang="en-US" sz="1300" dirty="0"/>
              <a:t>all microprocessor designers.</a:t>
            </a:r>
          </a:p>
          <a:p>
            <a:endParaRPr lang="en-US" sz="1300" dirty="0"/>
          </a:p>
          <a:p>
            <a:r>
              <a:rPr lang="en-US" sz="1300" dirty="0"/>
              <a:t>Table 4.6 shows this evolution. The ARM7 models used a unified L1 cache,</a:t>
            </a:r>
          </a:p>
          <a:p>
            <a:r>
              <a:rPr lang="en-US" sz="1300" dirty="0"/>
              <a:t>while all subsequent models use a split instruction/data cache. All of the ARM</a:t>
            </a:r>
          </a:p>
          <a:p>
            <a:r>
              <a:rPr lang="en-US" sz="1300" dirty="0"/>
              <a:t>designs use a set-associative cache, with the degree of associativity and the line size</a:t>
            </a:r>
          </a:p>
          <a:p>
            <a:r>
              <a:rPr lang="en-US" sz="1300" dirty="0"/>
              <a:t>varying. ARM cached cores with an MMU use a logical cache for processor families</a:t>
            </a:r>
          </a:p>
          <a:p>
            <a:r>
              <a:rPr lang="en-US" sz="1300" dirty="0"/>
              <a:t>ARM7 through ARM10, including the Intel StongARM and Intel Xscale processors.</a:t>
            </a:r>
          </a:p>
          <a:p>
            <a:r>
              <a:rPr lang="en-US" sz="1300" dirty="0"/>
              <a:t>The ARM11 family uses a physical cache. The distinction between logical and</a:t>
            </a:r>
          </a:p>
          <a:p>
            <a:r>
              <a:rPr lang="en-US" sz="1300" dirty="0"/>
              <a:t>physical cache is discussed earlier in this chapter (Figure 4.7).</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44</a:t>
            </a:fld>
            <a:endParaRPr lang="en-US" dirty="0"/>
          </a:p>
        </p:txBody>
      </p:sp>
    </p:spTree>
    <p:extLst>
      <p:ext uri="{BB962C8B-B14F-4D97-AF65-F5344CB8AC3E}">
        <p14:creationId xmlns:p14="http://schemas.microsoft.com/office/powerpoint/2010/main" val="14938936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300" dirty="0"/>
              <a:t>An interesting feature of the ARM architecture is the use of a small first-in-first-</a:t>
            </a:r>
          </a:p>
          <a:p>
            <a:r>
              <a:rPr lang="en-US" sz="1300" dirty="0"/>
              <a:t>out (FIFO) write buffer to enhance memory write performance. The write</a:t>
            </a:r>
          </a:p>
          <a:p>
            <a:r>
              <a:rPr lang="en-US" sz="1300" dirty="0"/>
              <a:t>buffer is interposed between the cache and main memory and consists of a set of</a:t>
            </a:r>
          </a:p>
          <a:p>
            <a:r>
              <a:rPr lang="en-US" sz="1300" dirty="0"/>
              <a:t>addresses and a set of data words. The write buffer is small compared to the cache,</a:t>
            </a:r>
          </a:p>
          <a:p>
            <a:r>
              <a:rPr lang="en-US" sz="1300" dirty="0"/>
              <a:t>and may hold up to four independent addresses. Typically, the write buffer is enabled</a:t>
            </a:r>
          </a:p>
          <a:p>
            <a:r>
              <a:rPr lang="en-US" sz="1300" dirty="0"/>
              <a:t>for all of main memory, although it may be selectively disabled at the page</a:t>
            </a:r>
          </a:p>
          <a:p>
            <a:r>
              <a:rPr lang="en-US" sz="1300" dirty="0"/>
              <a:t>level. Figure 4.19, taken from [SLOS04], shows the relationship among the write</a:t>
            </a:r>
          </a:p>
          <a:p>
            <a:r>
              <a:rPr lang="en-US" sz="1300" dirty="0"/>
              <a:t>buffer, cache, and main memory.</a:t>
            </a:r>
          </a:p>
          <a:p>
            <a:endParaRPr lang="en-US" sz="1300" dirty="0"/>
          </a:p>
          <a:p>
            <a:r>
              <a:rPr lang="en-US" sz="1300" dirty="0"/>
              <a:t>The write buffer operates as follows: When the processor performs a write to</a:t>
            </a:r>
          </a:p>
          <a:p>
            <a:r>
              <a:rPr lang="en-US" sz="1300" dirty="0"/>
              <a:t>a bufferable area, the data are placed in the write buffer at processor clock speed</a:t>
            </a:r>
          </a:p>
          <a:p>
            <a:r>
              <a:rPr lang="en-US" sz="1300" dirty="0"/>
              <a:t>and the processor continues execution. A write occurs when data in the cache are</a:t>
            </a:r>
          </a:p>
          <a:p>
            <a:r>
              <a:rPr lang="en-US" sz="1300" dirty="0"/>
              <a:t>written back to main memory. Thus, the data to be written are transferred from the</a:t>
            </a:r>
          </a:p>
          <a:p>
            <a:r>
              <a:rPr lang="en-US" sz="1300" dirty="0"/>
              <a:t>cache to the write buffer. The write buffer then performs the external write in parallel.</a:t>
            </a:r>
          </a:p>
          <a:p>
            <a:r>
              <a:rPr lang="en-US" sz="1300" dirty="0"/>
              <a:t>If, however, the write buffer is full (either because there are already the maximum</a:t>
            </a:r>
          </a:p>
          <a:p>
            <a:r>
              <a:rPr lang="en-US" sz="1300" dirty="0"/>
              <a:t>number of words of data in the buffer or because there is no slot for the new</a:t>
            </a:r>
          </a:p>
          <a:p>
            <a:r>
              <a:rPr lang="en-US" sz="1300" dirty="0"/>
              <a:t>address) then the processor is stalled until there is sufficient space in the buffer. As</a:t>
            </a:r>
          </a:p>
          <a:p>
            <a:r>
              <a:rPr lang="en-US" sz="1300" dirty="0"/>
              <a:t>non-write operations proceed, the write buffer continues to write to main memory</a:t>
            </a:r>
          </a:p>
          <a:p>
            <a:r>
              <a:rPr lang="en-US" sz="1300" dirty="0"/>
              <a:t>until the buffer is completely empty.</a:t>
            </a:r>
          </a:p>
          <a:p>
            <a:endParaRPr lang="en-US" sz="1300" dirty="0"/>
          </a:p>
          <a:p>
            <a:r>
              <a:rPr lang="en-US" sz="1300" dirty="0"/>
              <a:t>Data written to the write buffer are not available for reading back into the</a:t>
            </a:r>
          </a:p>
          <a:p>
            <a:r>
              <a:rPr lang="en-US" sz="1300" dirty="0"/>
              <a:t>cache until the data have transferred from the write buffer to main memory. This</a:t>
            </a:r>
          </a:p>
          <a:p>
            <a:r>
              <a:rPr lang="en-US" sz="1300" dirty="0"/>
              <a:t>is the principal reason that the write buffer is quite small. Even so, unless there</a:t>
            </a:r>
          </a:p>
          <a:p>
            <a:r>
              <a:rPr lang="en-US" sz="1300" dirty="0"/>
              <a:t>is a high proportion of writes in an executing program, the write buffer improves</a:t>
            </a:r>
          </a:p>
          <a:p>
            <a:r>
              <a:rPr lang="en-US" sz="1300" dirty="0"/>
              <a:t>performance.</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45</a:t>
            </a:fld>
            <a:endParaRPr lang="en-US" dirty="0"/>
          </a:p>
        </p:txBody>
      </p:sp>
    </p:spTree>
    <p:extLst>
      <p:ext uri="{BB962C8B-B14F-4D97-AF65-F5344CB8AC3E}">
        <p14:creationId xmlns:p14="http://schemas.microsoft.com/office/powerpoint/2010/main" val="17121664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46</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smtClean="0"/>
              <a:t>Chapter 4 summary.</a:t>
            </a:r>
            <a:endParaRPr lang="en-GB" dirty="0"/>
          </a:p>
        </p:txBody>
      </p:sp>
    </p:spTree>
    <p:extLst>
      <p:ext uri="{BB962C8B-B14F-4D97-AF65-F5344CB8AC3E}">
        <p14:creationId xmlns:p14="http://schemas.microsoft.com/office/powerpoint/2010/main" val="2047926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5C69E-6946-714F-9C41-EF1F2D266F6A}" type="slidenum">
              <a:rPr lang="en-US"/>
              <a:pPr/>
              <a:t>5</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sz="1300" dirty="0"/>
              <a:t>Another distinction among memory types is the </a:t>
            </a:r>
            <a:r>
              <a:rPr lang="en-US" sz="1300" b="1" dirty="0"/>
              <a:t>method of accessing </a:t>
            </a:r>
            <a:r>
              <a:rPr lang="en-US" sz="1300" dirty="0"/>
              <a:t>units of</a:t>
            </a:r>
          </a:p>
          <a:p>
            <a:r>
              <a:rPr lang="en-US" sz="1300" dirty="0"/>
              <a:t>data. These include the following:</a:t>
            </a:r>
          </a:p>
          <a:p>
            <a:endParaRPr lang="en-US" sz="1300" dirty="0"/>
          </a:p>
          <a:p>
            <a:r>
              <a:rPr lang="en-US" sz="1300" dirty="0"/>
              <a:t>• </a:t>
            </a:r>
            <a:r>
              <a:rPr lang="en-US" sz="1300" b="1" dirty="0"/>
              <a:t>Sequential access</a:t>
            </a:r>
            <a:r>
              <a:rPr lang="en-US" sz="1300" dirty="0"/>
              <a:t>:  Memory is organized into units of data, called records.</a:t>
            </a:r>
          </a:p>
          <a:p>
            <a:r>
              <a:rPr lang="en-US" sz="1300" dirty="0"/>
              <a:t>Access must be made in a specific linear sequence. Stored addressing information</a:t>
            </a:r>
          </a:p>
          <a:p>
            <a:r>
              <a:rPr lang="en-US" sz="1300" dirty="0"/>
              <a:t>is used to separate records and assist in the retrieval process. A shared</a:t>
            </a:r>
          </a:p>
          <a:p>
            <a:r>
              <a:rPr lang="en-US" sz="1300" dirty="0"/>
              <a:t>read–write mechanism is used, and this must be moved from its current location</a:t>
            </a:r>
          </a:p>
          <a:p>
            <a:r>
              <a:rPr lang="en-US" sz="1300" dirty="0"/>
              <a:t>to the desired location, passing and rejecting each intermediate record.</a:t>
            </a:r>
          </a:p>
          <a:p>
            <a:r>
              <a:rPr lang="en-US" sz="1300" dirty="0"/>
              <a:t>Thus, the time to access an arbitrary record is highly variable. Tape units, discussed</a:t>
            </a:r>
          </a:p>
          <a:p>
            <a:r>
              <a:rPr lang="en-US" sz="1300" dirty="0"/>
              <a:t>in Chapter 6, are sequential access.</a:t>
            </a:r>
          </a:p>
          <a:p>
            <a:endParaRPr lang="en-US" sz="1300" dirty="0"/>
          </a:p>
          <a:p>
            <a:r>
              <a:rPr lang="en-US" sz="1300" b="1" dirty="0"/>
              <a:t>Direct access: </a:t>
            </a:r>
            <a:r>
              <a:rPr lang="en-US" sz="1300" dirty="0"/>
              <a:t>As with sequential access, direct access involves a shared</a:t>
            </a:r>
          </a:p>
          <a:p>
            <a:r>
              <a:rPr lang="en-US" sz="1300" dirty="0"/>
              <a:t>read–write mechanism. However, individual blocks or records have a unique</a:t>
            </a:r>
          </a:p>
          <a:p>
            <a:r>
              <a:rPr lang="en-US" sz="1300" dirty="0"/>
              <a:t>address based on physical location. Access is accomplished by direct access</a:t>
            </a:r>
          </a:p>
          <a:p>
            <a:r>
              <a:rPr lang="en-US" sz="1300" dirty="0"/>
              <a:t>to reach a general vicinity plus sequential searching, counting, or waiting to</a:t>
            </a:r>
          </a:p>
          <a:p>
            <a:r>
              <a:rPr lang="en-US" sz="1300" dirty="0"/>
              <a:t>reach the final location. Again, access time is variable. Disk units, discussed in</a:t>
            </a:r>
          </a:p>
          <a:p>
            <a:r>
              <a:rPr lang="en-US" sz="1300" dirty="0"/>
              <a:t>Chapter 6, are direct access.</a:t>
            </a:r>
          </a:p>
          <a:p>
            <a:endParaRPr lang="en-US" sz="1300" dirty="0"/>
          </a:p>
          <a:p>
            <a:r>
              <a:rPr lang="en-US" sz="1300" dirty="0"/>
              <a:t>• </a:t>
            </a:r>
            <a:r>
              <a:rPr lang="en-US" sz="1300" b="1" dirty="0"/>
              <a:t>Random access: </a:t>
            </a:r>
            <a:r>
              <a:rPr lang="en-US" sz="1300" dirty="0"/>
              <a:t>Each addressable location in memory has a unique, physically</a:t>
            </a:r>
          </a:p>
          <a:p>
            <a:r>
              <a:rPr lang="en-US" sz="1300" dirty="0"/>
              <a:t>wired-in addressing mechanism. The time to access a given location is independent</a:t>
            </a:r>
          </a:p>
          <a:p>
            <a:r>
              <a:rPr lang="en-US" sz="1300" dirty="0"/>
              <a:t>of the sequence of prior accesses and is constant. Thus, any location</a:t>
            </a:r>
          </a:p>
          <a:p>
            <a:r>
              <a:rPr lang="en-US" sz="1300" dirty="0"/>
              <a:t>can be selected at random and directly addressed and accessed. Main memory</a:t>
            </a:r>
          </a:p>
          <a:p>
            <a:r>
              <a:rPr lang="en-US" sz="1300" dirty="0"/>
              <a:t>and some cache systems are random access.</a:t>
            </a:r>
          </a:p>
          <a:p>
            <a:endParaRPr lang="en-US" sz="1300" dirty="0"/>
          </a:p>
          <a:p>
            <a:r>
              <a:rPr lang="en-US" sz="1300" dirty="0"/>
              <a:t>• </a:t>
            </a:r>
            <a:r>
              <a:rPr lang="en-US" sz="1300" b="1" dirty="0"/>
              <a:t>Associative: </a:t>
            </a:r>
            <a:r>
              <a:rPr lang="en-US" sz="1300" dirty="0"/>
              <a:t>This is a random access type of memory that enables one to make</a:t>
            </a:r>
          </a:p>
          <a:p>
            <a:r>
              <a:rPr lang="en-US" sz="1300" dirty="0"/>
              <a:t>a comparison of desired bit locations within a word for a specified match, and</a:t>
            </a:r>
          </a:p>
          <a:p>
            <a:r>
              <a:rPr lang="en-US" sz="1300" dirty="0"/>
              <a:t>to do this for all words simultaneously. Thus, a word is retrieved based on a</a:t>
            </a:r>
          </a:p>
          <a:p>
            <a:r>
              <a:rPr lang="en-US" sz="1300" dirty="0"/>
              <a:t>portion of its contents rather than its address. As with ordinary random-access</a:t>
            </a:r>
          </a:p>
          <a:p>
            <a:r>
              <a:rPr lang="en-US" sz="1300" dirty="0"/>
              <a:t>memory, each location has its own addressing mechanism, and retrieval time</a:t>
            </a:r>
          </a:p>
          <a:p>
            <a:r>
              <a:rPr lang="en-US" sz="1300" dirty="0"/>
              <a:t>is constant independent of location or prior access patterns. Cache memories</a:t>
            </a:r>
          </a:p>
          <a:p>
            <a:r>
              <a:rPr lang="en-US" sz="1300" dirty="0"/>
              <a:t>may employ associative access.</a:t>
            </a:r>
            <a:endParaRPr lang="en-GB" dirty="0"/>
          </a:p>
        </p:txBody>
      </p:sp>
    </p:spTree>
    <p:extLst>
      <p:ext uri="{BB962C8B-B14F-4D97-AF65-F5344CB8AC3E}">
        <p14:creationId xmlns:p14="http://schemas.microsoft.com/office/powerpoint/2010/main" val="2964960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D2345-2FE8-BC48-BCBC-7B19F47E03F2}" type="slidenum">
              <a:rPr lang="en-US"/>
              <a:pPr/>
              <a:t>6</a:t>
            </a:fld>
            <a:endParaRPr 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sz="1300" dirty="0"/>
              <a:t>From a user’s point of view, the two most important characteristics of memory</a:t>
            </a:r>
          </a:p>
          <a:p>
            <a:r>
              <a:rPr lang="en-US" sz="1300" dirty="0"/>
              <a:t>are capacity and </a:t>
            </a:r>
            <a:r>
              <a:rPr lang="en-US" sz="1300" b="1" dirty="0"/>
              <a:t>performance. </a:t>
            </a:r>
            <a:r>
              <a:rPr lang="en-US" sz="1300" dirty="0"/>
              <a:t>Three performance parameters are used:</a:t>
            </a:r>
          </a:p>
          <a:p>
            <a:endParaRPr lang="en-US" sz="1300" dirty="0"/>
          </a:p>
          <a:p>
            <a:r>
              <a:rPr lang="en-US" sz="1300" dirty="0"/>
              <a:t>• </a:t>
            </a:r>
            <a:r>
              <a:rPr lang="en-US" sz="1300" b="1" dirty="0"/>
              <a:t>Access time (latency): </a:t>
            </a:r>
            <a:r>
              <a:rPr lang="en-US" sz="1300" dirty="0"/>
              <a:t>For random-access memory, this is the time it takes to</a:t>
            </a:r>
          </a:p>
          <a:p>
            <a:r>
              <a:rPr lang="en-US" sz="1300" dirty="0"/>
              <a:t>perform a read or write operation, that is, the time from the instant that an</a:t>
            </a:r>
          </a:p>
          <a:p>
            <a:r>
              <a:rPr lang="en-US" sz="1300" dirty="0"/>
              <a:t>address is presented to the memory to the instant that data have been stored</a:t>
            </a:r>
          </a:p>
          <a:p>
            <a:r>
              <a:rPr lang="en-US" sz="1300" dirty="0"/>
              <a:t>or made available for use. For non-random-access memory, access time is the</a:t>
            </a:r>
          </a:p>
          <a:p>
            <a:r>
              <a:rPr lang="en-US" sz="1300" dirty="0"/>
              <a:t>time it takes to position the read–write mechanism at the desired location.</a:t>
            </a:r>
          </a:p>
          <a:p>
            <a:endParaRPr lang="en-US" sz="1300" dirty="0"/>
          </a:p>
          <a:p>
            <a:r>
              <a:rPr lang="en-US" sz="1300" dirty="0"/>
              <a:t>• </a:t>
            </a:r>
            <a:r>
              <a:rPr lang="en-US" sz="1300" b="1" dirty="0"/>
              <a:t>Memory cycle time: </a:t>
            </a:r>
            <a:r>
              <a:rPr lang="en-US" sz="1300" dirty="0"/>
              <a:t>This concept is primarily applied to random-access memory</a:t>
            </a:r>
          </a:p>
          <a:p>
            <a:r>
              <a:rPr lang="en-US" sz="1300" dirty="0"/>
              <a:t>and consists of the access time plus any additional time required before a second</a:t>
            </a:r>
          </a:p>
          <a:p>
            <a:r>
              <a:rPr lang="en-US" sz="1300" dirty="0"/>
              <a:t>access can commence. This additional time may be required for transients to die</a:t>
            </a:r>
          </a:p>
          <a:p>
            <a:r>
              <a:rPr lang="en-US" sz="1300" dirty="0"/>
              <a:t>out on signal lines or to regenerate data if they are read destructively. Note that</a:t>
            </a:r>
          </a:p>
          <a:p>
            <a:r>
              <a:rPr lang="en-US" sz="1300" dirty="0"/>
              <a:t>memory cycle time is concerned with the system bus, not the processor.</a:t>
            </a:r>
          </a:p>
          <a:p>
            <a:endParaRPr lang="en-US" sz="1300" dirty="0"/>
          </a:p>
          <a:p>
            <a:r>
              <a:rPr lang="en-US" sz="1300" dirty="0"/>
              <a:t>• </a:t>
            </a:r>
            <a:r>
              <a:rPr lang="en-US" sz="1300" b="1" dirty="0"/>
              <a:t>Transfer rate: </a:t>
            </a:r>
            <a:r>
              <a:rPr lang="en-US" sz="1300" dirty="0"/>
              <a:t>This is the rate at which data can be transferred into or out of a</a:t>
            </a:r>
          </a:p>
          <a:p>
            <a:r>
              <a:rPr lang="en-US" sz="1300" dirty="0"/>
              <a:t>memory unit. For random-access memory, it is equal to 1/(cycle time).</a:t>
            </a:r>
            <a:endParaRPr lang="en-GB" dirty="0"/>
          </a:p>
        </p:txBody>
      </p:sp>
    </p:spTree>
    <p:extLst>
      <p:ext uri="{BB962C8B-B14F-4D97-AF65-F5344CB8AC3E}">
        <p14:creationId xmlns:p14="http://schemas.microsoft.com/office/powerpoint/2010/main" val="2817903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300" dirty="0"/>
              <a:t>A variety of </a:t>
            </a:r>
            <a:r>
              <a:rPr lang="en-US" sz="1300" b="1" dirty="0"/>
              <a:t>physical types of memory have been employed. The most common</a:t>
            </a:r>
          </a:p>
          <a:p>
            <a:r>
              <a:rPr lang="en-US" sz="1300" dirty="0"/>
              <a:t>today are semiconductor memory, magnetic surface memory, used for disk and</a:t>
            </a:r>
          </a:p>
          <a:p>
            <a:r>
              <a:rPr lang="en-US" sz="1300" dirty="0"/>
              <a:t>tape, and optical and magneto-optical.</a:t>
            </a:r>
          </a:p>
          <a:p>
            <a:endParaRPr lang="en-US" sz="1300" dirty="0"/>
          </a:p>
          <a:p>
            <a:r>
              <a:rPr lang="en-US" sz="1300" dirty="0"/>
              <a:t>Several </a:t>
            </a:r>
            <a:r>
              <a:rPr lang="en-US" sz="1300" b="1" dirty="0"/>
              <a:t>physical characteristics </a:t>
            </a:r>
            <a:r>
              <a:rPr lang="en-US" sz="1300" dirty="0"/>
              <a:t>of data storage are important. In a volatile</a:t>
            </a:r>
          </a:p>
          <a:p>
            <a:r>
              <a:rPr lang="en-US" sz="1300" dirty="0"/>
              <a:t>memory, information decays naturally or is lost when electrical power is switched</a:t>
            </a:r>
          </a:p>
          <a:p>
            <a:r>
              <a:rPr lang="en-US" sz="1300" dirty="0"/>
              <a:t>off. In a nonvolatile memory, information once recorded remains without deterioration</a:t>
            </a:r>
          </a:p>
          <a:p>
            <a:r>
              <a:rPr lang="en-US" sz="1300" dirty="0"/>
              <a:t>until deliberately changed; no electrical power is needed to retain information.</a:t>
            </a:r>
          </a:p>
          <a:p>
            <a:r>
              <a:rPr lang="en-US" sz="1300" dirty="0"/>
              <a:t>Magnetic-surface memories are nonvolatile. Semiconductor memory (memory</a:t>
            </a:r>
          </a:p>
          <a:p>
            <a:r>
              <a:rPr lang="en-US" sz="1300" dirty="0"/>
              <a:t>on integrated circuits) may be either volatile or nonvolatile. Nonerasable memory</a:t>
            </a:r>
          </a:p>
          <a:p>
            <a:r>
              <a:rPr lang="en-US" sz="1300" dirty="0"/>
              <a:t>cannot be altered, except by destroying the storage unit. Semiconductor memory of</a:t>
            </a:r>
          </a:p>
          <a:p>
            <a:r>
              <a:rPr lang="en-US" sz="1300" dirty="0"/>
              <a:t>this type is known as </a:t>
            </a:r>
            <a:r>
              <a:rPr lang="en-US" sz="1300" i="1" dirty="0"/>
              <a:t>read-only memory (ROM). </a:t>
            </a:r>
            <a:r>
              <a:rPr lang="en-US" sz="1300" dirty="0"/>
              <a:t>Of necessity, a practical nonerasable</a:t>
            </a:r>
          </a:p>
          <a:p>
            <a:r>
              <a:rPr lang="en-US" sz="1300" dirty="0"/>
              <a:t>memory must also be nonvolatile.</a:t>
            </a:r>
          </a:p>
          <a:p>
            <a:endParaRPr lang="en-US" sz="1300" dirty="0"/>
          </a:p>
          <a:p>
            <a:r>
              <a:rPr lang="en-US" sz="1300" dirty="0"/>
              <a:t>For random-access memory, the </a:t>
            </a:r>
            <a:r>
              <a:rPr lang="en-US" sz="1300" b="1" dirty="0"/>
              <a:t>organization </a:t>
            </a:r>
            <a:r>
              <a:rPr lang="en-US" sz="1300" dirty="0"/>
              <a:t>is a key design issue. In this context,</a:t>
            </a:r>
          </a:p>
          <a:p>
            <a:r>
              <a:rPr lang="en-US" sz="1300" i="1" dirty="0"/>
              <a:t>organization refers to the physical arrangement of bits to form words. The</a:t>
            </a:r>
          </a:p>
          <a:p>
            <a:r>
              <a:rPr lang="en-US" sz="1300" dirty="0"/>
              <a:t>obvious arrangement is not always used, as is explained in Chapter 5.</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7</a:t>
            </a:fld>
            <a:endParaRPr lang="en-US" dirty="0"/>
          </a:p>
        </p:txBody>
      </p:sp>
    </p:spTree>
    <p:extLst>
      <p:ext uri="{BB962C8B-B14F-4D97-AF65-F5344CB8AC3E}">
        <p14:creationId xmlns:p14="http://schemas.microsoft.com/office/powerpoint/2010/main" val="4079479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300" dirty="0"/>
              <a:t>The design constraints on a computer’s memory can be summed up by three questions:</a:t>
            </a:r>
          </a:p>
          <a:p>
            <a:r>
              <a:rPr lang="en-US" sz="1300" dirty="0"/>
              <a:t>How much? How fast? How expensive?</a:t>
            </a:r>
          </a:p>
          <a:p>
            <a:endParaRPr lang="en-US" sz="1300" dirty="0"/>
          </a:p>
          <a:p>
            <a:r>
              <a:rPr lang="en-US" sz="1300" dirty="0"/>
              <a:t>The question of how much is somewhat open ended. If the capacity is there,</a:t>
            </a:r>
          </a:p>
          <a:p>
            <a:r>
              <a:rPr lang="en-US" sz="1300" dirty="0"/>
              <a:t>applications will likely be developed to use it. The question of how fast is, in a sense,</a:t>
            </a:r>
          </a:p>
          <a:p>
            <a:r>
              <a:rPr lang="en-US" sz="1300" dirty="0"/>
              <a:t>easier to answer. To achieve greatest performance, the memory must be able to</a:t>
            </a:r>
          </a:p>
          <a:p>
            <a:r>
              <a:rPr lang="en-US" sz="1300" dirty="0"/>
              <a:t>keep up with the processor. That is, as the processor is executing instructions, we</a:t>
            </a:r>
          </a:p>
          <a:p>
            <a:r>
              <a:rPr lang="en-US" sz="1300" dirty="0"/>
              <a:t>would not want it to have to pause waiting for instructions or operands. The final</a:t>
            </a:r>
          </a:p>
          <a:p>
            <a:r>
              <a:rPr lang="en-US" sz="1300" dirty="0"/>
              <a:t>question must also be considered. For a practical system, the cost of memory must</a:t>
            </a:r>
          </a:p>
          <a:p>
            <a:r>
              <a:rPr lang="en-US" sz="1300" dirty="0"/>
              <a:t>be reasonable in relationship to other components.</a:t>
            </a:r>
          </a:p>
          <a:p>
            <a:endParaRPr lang="en-US" sz="1300" dirty="0"/>
          </a:p>
          <a:p>
            <a:r>
              <a:rPr lang="en-US" sz="1300" dirty="0"/>
              <a:t>As might be expected, there is a trade-off among the three key characteristics</a:t>
            </a:r>
          </a:p>
          <a:p>
            <a:r>
              <a:rPr lang="en-US" sz="1300" dirty="0"/>
              <a:t>of memory: capacity, access time, and cost. A variety of technologies are used to</a:t>
            </a:r>
          </a:p>
          <a:p>
            <a:r>
              <a:rPr lang="en-US" sz="1300" dirty="0"/>
              <a:t>implement memory systems, and across this spectrum of technologies, the following</a:t>
            </a:r>
          </a:p>
          <a:p>
            <a:r>
              <a:rPr lang="en-US" sz="1300" dirty="0"/>
              <a:t>relationships hold:</a:t>
            </a:r>
          </a:p>
          <a:p>
            <a:endParaRPr lang="en-US" sz="1300" dirty="0"/>
          </a:p>
          <a:p>
            <a:r>
              <a:rPr lang="en-US" sz="1300" dirty="0"/>
              <a:t>• Faster access time, greater cost per bit</a:t>
            </a:r>
          </a:p>
          <a:p>
            <a:endParaRPr lang="en-US" sz="1300" dirty="0"/>
          </a:p>
          <a:p>
            <a:r>
              <a:rPr lang="en-US" sz="1300" dirty="0"/>
              <a:t>• Greater capacity, smaller cost per bit</a:t>
            </a:r>
          </a:p>
          <a:p>
            <a:endParaRPr lang="en-US" sz="1300" dirty="0"/>
          </a:p>
          <a:p>
            <a:r>
              <a:rPr lang="en-US" sz="1300" dirty="0"/>
              <a:t>• Greater capacity, slower access time</a:t>
            </a:r>
          </a:p>
          <a:p>
            <a:endParaRPr lang="en-US" sz="1300" dirty="0"/>
          </a:p>
          <a:p>
            <a:r>
              <a:rPr lang="en-US" sz="1300" dirty="0"/>
              <a:t>The dilemma facing the designer is clear. The designer would like to use memory</a:t>
            </a:r>
          </a:p>
          <a:p>
            <a:r>
              <a:rPr lang="en-US" sz="1300" dirty="0"/>
              <a:t>technologies that provide for large-capacity memory, both because the capacity</a:t>
            </a:r>
          </a:p>
          <a:p>
            <a:r>
              <a:rPr lang="en-US" sz="1300" dirty="0"/>
              <a:t>is needed and because the cost per bit is low. However, to meet performance</a:t>
            </a:r>
          </a:p>
          <a:p>
            <a:r>
              <a:rPr lang="en-US" sz="1300" dirty="0"/>
              <a:t>requirements, the designer needs to use expensive, relatively lower-capacity memories</a:t>
            </a:r>
          </a:p>
          <a:p>
            <a:r>
              <a:rPr lang="en-US" sz="1300" dirty="0"/>
              <a:t>with short access times.</a:t>
            </a:r>
          </a:p>
          <a:p>
            <a:endParaRPr lang="en-US" sz="1300" dirty="0"/>
          </a:p>
          <a:p>
            <a:r>
              <a:rPr lang="en-US" sz="1300" dirty="0"/>
              <a:t>The way out of this dilemma is not to rely on a single memory component or</a:t>
            </a:r>
          </a:p>
          <a:p>
            <a:r>
              <a:rPr lang="en-US" sz="1300" dirty="0"/>
              <a:t>technology, but to employ a </a:t>
            </a:r>
            <a:r>
              <a:rPr lang="en-US" sz="1300" b="1" dirty="0"/>
              <a:t>memory hierarchy.</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8</a:t>
            </a:fld>
            <a:endParaRPr lang="en-US" dirty="0"/>
          </a:p>
        </p:txBody>
      </p:sp>
    </p:spTree>
    <p:extLst>
      <p:ext uri="{BB962C8B-B14F-4D97-AF65-F5344CB8AC3E}">
        <p14:creationId xmlns:p14="http://schemas.microsoft.com/office/powerpoint/2010/main" val="36115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300" dirty="0"/>
              <a:t>A typical hierarchy is illustrated in</a:t>
            </a:r>
          </a:p>
          <a:p>
            <a:r>
              <a:rPr lang="en-US" sz="1300" dirty="0"/>
              <a:t>Figure 4.1. As one goes down the hierarchy, the following occur:</a:t>
            </a:r>
          </a:p>
          <a:p>
            <a:endParaRPr lang="en-US" sz="1300" b="1" dirty="0"/>
          </a:p>
          <a:p>
            <a:r>
              <a:rPr lang="en-US" sz="1300" b="1" dirty="0"/>
              <a:t>a. Decreasing cost per bit</a:t>
            </a:r>
          </a:p>
          <a:p>
            <a:endParaRPr lang="en-US" sz="1300" b="1" dirty="0"/>
          </a:p>
          <a:p>
            <a:r>
              <a:rPr lang="en-US" sz="1300" b="1" dirty="0"/>
              <a:t>b. Increasing capacity</a:t>
            </a:r>
          </a:p>
          <a:p>
            <a:endParaRPr lang="en-US" sz="1300" b="1" dirty="0"/>
          </a:p>
          <a:p>
            <a:r>
              <a:rPr lang="en-US" sz="1300" b="1" dirty="0"/>
              <a:t>c. Increasing access time</a:t>
            </a:r>
          </a:p>
          <a:p>
            <a:endParaRPr lang="en-US" sz="1300" b="1" dirty="0"/>
          </a:p>
          <a:p>
            <a:r>
              <a:rPr lang="en-US" sz="1300" b="1" dirty="0"/>
              <a:t>d. Decreasing frequency of access of the memory by the processor</a:t>
            </a:r>
          </a:p>
          <a:p>
            <a:endParaRPr lang="en-US" sz="1300" dirty="0"/>
          </a:p>
          <a:p>
            <a:r>
              <a:rPr lang="en-US" sz="1300" dirty="0"/>
              <a:t>Thus, smaller, more expensive, faster memories are supplemented by larger,</a:t>
            </a:r>
          </a:p>
          <a:p>
            <a:r>
              <a:rPr lang="en-US" sz="1300" dirty="0"/>
              <a:t>cheaper, slower memories. The key to the success of this organization is item (d)</a:t>
            </a:r>
          </a:p>
          <a:p>
            <a:r>
              <a:rPr lang="en-US" sz="1300" dirty="0"/>
              <a:t>:decreasing frequency of access. We examine this concept in greater detail when we</a:t>
            </a:r>
          </a:p>
          <a:p>
            <a:r>
              <a:rPr lang="en-US" sz="1300" dirty="0"/>
              <a:t>discuss the cache, later in this chapter, and virtual memory in Chapter 8. A brief</a:t>
            </a:r>
          </a:p>
          <a:p>
            <a:r>
              <a:rPr lang="en-US" sz="1300" dirty="0"/>
              <a:t>explanation is provided at this point.</a:t>
            </a:r>
          </a:p>
          <a:p>
            <a:endParaRPr lang="en-US" sz="1300" dirty="0"/>
          </a:p>
          <a:p>
            <a:r>
              <a:rPr lang="en-US" sz="1300" dirty="0"/>
              <a:t>The use of two levels of memory to reduce average access time works in principle,</a:t>
            </a:r>
          </a:p>
          <a:p>
            <a:r>
              <a:rPr lang="en-US" sz="1300" dirty="0"/>
              <a:t>but only if conditions (a) through (d) apply. By employing a variety of technologies,</a:t>
            </a:r>
          </a:p>
          <a:p>
            <a:r>
              <a:rPr lang="en-US" sz="1300" dirty="0"/>
              <a:t>a spectrum of memory systems exists that satisfies conditions (a) through</a:t>
            </a:r>
          </a:p>
          <a:p>
            <a:r>
              <a:rPr lang="en-US" sz="1300" dirty="0"/>
              <a:t>(c). Fortunately, condition (d) is also generally valid.</a:t>
            </a:r>
          </a:p>
          <a:p>
            <a:endParaRPr lang="en-US" sz="1300" dirty="0"/>
          </a:p>
          <a:p>
            <a:r>
              <a:rPr lang="en-US" sz="1300" dirty="0"/>
              <a:t>The basis for the validity of condition (d) is a principle known as </a:t>
            </a:r>
            <a:r>
              <a:rPr lang="en-US" sz="1300" b="1" dirty="0"/>
              <a:t>locality of</a:t>
            </a:r>
          </a:p>
          <a:p>
            <a:r>
              <a:rPr lang="en-US" sz="1300" b="1" dirty="0"/>
              <a:t>reference [DENN68]. </a:t>
            </a:r>
            <a:r>
              <a:rPr lang="en-US" sz="1300" dirty="0"/>
              <a:t>During the course of execution of a program, memory references</a:t>
            </a:r>
          </a:p>
          <a:p>
            <a:r>
              <a:rPr lang="en-US" sz="1300" dirty="0"/>
              <a:t>by the processor, for both instructions and data, tend to cluster. Programs</a:t>
            </a:r>
          </a:p>
          <a:p>
            <a:r>
              <a:rPr lang="en-US" sz="1300" dirty="0"/>
              <a:t>typically contain a number of iterative loops and subroutines. Once a loop or subroutine</a:t>
            </a:r>
          </a:p>
          <a:p>
            <a:r>
              <a:rPr lang="en-US" sz="1300" dirty="0"/>
              <a:t>is entered, there are repeated references to a small set of instructions.</a:t>
            </a:r>
          </a:p>
          <a:p>
            <a:r>
              <a:rPr lang="en-US" sz="1300" dirty="0"/>
              <a:t>Similarly, operations on tables and arrays involve access to a clustered set of data</a:t>
            </a:r>
          </a:p>
          <a:p>
            <a:r>
              <a:rPr lang="en-US" sz="1300" dirty="0"/>
              <a:t>words. Over a long period of time, the clusters in use change, but over a short period</a:t>
            </a:r>
          </a:p>
          <a:p>
            <a:r>
              <a:rPr lang="en-US" sz="1300" dirty="0"/>
              <a:t>of time, the processor is primarily working with fixed clusters of memory references.</a:t>
            </a:r>
          </a:p>
          <a:p>
            <a:endParaRPr lang="en-US" sz="1300" dirty="0"/>
          </a:p>
          <a:p>
            <a:r>
              <a:rPr lang="en-US" sz="1300" dirty="0"/>
              <a:t>Accordingly, it is possible to organize data across the hierarchy such that the</a:t>
            </a:r>
          </a:p>
          <a:p>
            <a:r>
              <a:rPr lang="en-US" sz="1300" dirty="0"/>
              <a:t>percentage of accesses to each successively lower level is substantially less than that</a:t>
            </a:r>
          </a:p>
          <a:p>
            <a:r>
              <a:rPr lang="en-US" sz="1300" dirty="0"/>
              <a:t>of the level above. Consider the two-level example already presented. Let level 2</a:t>
            </a:r>
          </a:p>
          <a:p>
            <a:r>
              <a:rPr lang="en-US" sz="1300" dirty="0"/>
              <a:t>memory contains all program instructions and data. The current clusters can be</a:t>
            </a:r>
          </a:p>
          <a:p>
            <a:r>
              <a:rPr lang="en-US" sz="1300" dirty="0"/>
              <a:t>temporarily placed in level 1. From time to time, one of the clusters in level 1 will</a:t>
            </a:r>
          </a:p>
          <a:p>
            <a:r>
              <a:rPr lang="en-US" sz="1300" dirty="0"/>
              <a:t>have to be swapped back to level 2 to make room for a new cluster coming in to</a:t>
            </a:r>
          </a:p>
          <a:p>
            <a:r>
              <a:rPr lang="en-US" sz="1300" dirty="0"/>
              <a:t>level 1. On average, however, most references will be to instructions and data contained</a:t>
            </a:r>
          </a:p>
          <a:p>
            <a:r>
              <a:rPr lang="en-US" sz="1300" dirty="0"/>
              <a:t>in level 1.</a:t>
            </a:r>
          </a:p>
          <a:p>
            <a:endParaRPr lang="en-US" sz="1300" dirty="0"/>
          </a:p>
          <a:p>
            <a:r>
              <a:rPr lang="en-US" sz="1300" dirty="0"/>
              <a:t>This principle can be applied across more than two levels of memory, as suggested</a:t>
            </a:r>
          </a:p>
          <a:p>
            <a:r>
              <a:rPr lang="en-US" sz="1300" dirty="0"/>
              <a:t>by the hierarchy shown in Figure 4.1. The fastest, smallest, and most expensive</a:t>
            </a:r>
          </a:p>
          <a:p>
            <a:r>
              <a:rPr lang="en-US" sz="1300" dirty="0"/>
              <a:t>type of memory consists of the registers internal to the processor. Typically, a</a:t>
            </a:r>
          </a:p>
          <a:p>
            <a:r>
              <a:rPr lang="en-US" sz="1300" dirty="0"/>
              <a:t>processor will contain a few dozen such registers, although some machines contain</a:t>
            </a:r>
          </a:p>
          <a:p>
            <a:r>
              <a:rPr lang="en-US" sz="1300" dirty="0"/>
              <a:t>hundreds of registers. Main memory is the principal internal memory system of</a:t>
            </a:r>
          </a:p>
          <a:p>
            <a:r>
              <a:rPr lang="en-US" sz="1300" dirty="0"/>
              <a:t>the computer. Each location in main memory has a unique address. Main memory</a:t>
            </a:r>
          </a:p>
          <a:p>
            <a:r>
              <a:rPr lang="en-US" sz="1300" dirty="0"/>
              <a:t>is usually extended with a higher-speed, smaller cache. The cache is not usually</a:t>
            </a:r>
          </a:p>
          <a:p>
            <a:r>
              <a:rPr lang="en-US" sz="1300" dirty="0"/>
              <a:t>visible to the programmer or, indeed, to the processor. It is a device for staging</a:t>
            </a:r>
          </a:p>
          <a:p>
            <a:r>
              <a:rPr lang="en-US" sz="1300" dirty="0"/>
              <a:t>the movement of data between main memory and processor registers to improve</a:t>
            </a:r>
          </a:p>
          <a:p>
            <a:r>
              <a:rPr lang="en-US" sz="1300" dirty="0"/>
              <a:t>performance.</a:t>
            </a:r>
          </a:p>
          <a:p>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9</a:t>
            </a:fld>
            <a:endParaRPr lang="en-US" dirty="0"/>
          </a:p>
        </p:txBody>
      </p:sp>
    </p:spTree>
    <p:extLst>
      <p:ext uri="{BB962C8B-B14F-4D97-AF65-F5344CB8AC3E}">
        <p14:creationId xmlns:p14="http://schemas.microsoft.com/office/powerpoint/2010/main" val="4249625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GB"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C04C4D9-B721-416B-8577-D7DEE36F49A6}" type="datetime1">
              <a:rPr lang="en-US"/>
              <a:pPr/>
              <a:t>10/13/2014</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B10C791-6992-4CCF-A244-B250C8BB22F1}" type="datetime1">
              <a:rPr lang="en-US"/>
              <a:pPr/>
              <a:t>10/13/2014</a:t>
            </a:fld>
            <a:endParaRPr/>
          </a:p>
        </p:txBody>
      </p:sp>
      <p:sp>
        <p:nvSpPr>
          <p:cNvPr id="4" name="Footer Placeholder 3"/>
          <p:cNvSpPr>
            <a:spLocks noGrp="1"/>
          </p:cNvSpPr>
          <p:nvPr>
            <p:ph type="ftr" sz="quarter" idx="11"/>
          </p:nvPr>
        </p:nvSpPr>
        <p:spPr/>
        <p:txBody>
          <a:bodyPr/>
          <a:lstStyle/>
          <a:p>
            <a:r>
              <a:rPr/>
              <a:t>
              </a:t>
            </a:r>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1420578-B892-4967-98F8-D0B4A045ADFD}" type="datetime1">
              <a:rPr lang="en-US"/>
              <a:pPr/>
              <a:t>10/13/2014</a:t>
            </a:fld>
            <a:endParaRPr/>
          </a:p>
        </p:txBody>
      </p:sp>
      <p:sp>
        <p:nvSpPr>
          <p:cNvPr id="3" name="Footer Placeholder 2"/>
          <p:cNvSpPr>
            <a:spLocks noGrp="1"/>
          </p:cNvSpPr>
          <p:nvPr>
            <p:ph type="ftr" sz="quarter" idx="11"/>
          </p:nvPr>
        </p:nvSpPr>
        <p:spPr/>
        <p:txBody>
          <a:bodyPr/>
          <a:lstStyle/>
          <a:p>
            <a:r>
              <a:rPr/>
              <a:t>
              </a:t>
            </a:r>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BDCDF1B-54EC-4432-8649-0FE40DD46F86}" type="datetime1">
              <a:rPr lang="en-US"/>
              <a:pPr/>
              <a:t>10/13/2014</a:t>
            </a:fld>
            <a:endParaRPr/>
          </a:p>
        </p:txBody>
      </p:sp>
      <p:sp>
        <p:nvSpPr>
          <p:cNvPr id="6" name="Footer Placeholder 5"/>
          <p:cNvSpPr>
            <a:spLocks noGrp="1"/>
          </p:cNvSpPr>
          <p:nvPr>
            <p:ph type="ftr" sz="quarter" idx="11"/>
          </p:nvPr>
        </p:nvSpPr>
        <p:spPr>
          <a:xfrm>
            <a:off x="3859305" y="6423585"/>
            <a:ext cx="3316941" cy="365125"/>
          </a:xfrm>
        </p:spPr>
        <p:txBody>
          <a:bodyPr/>
          <a:lstStyle/>
          <a:p>
            <a:r>
              <a:rPr/>
              <a:t>
              </a:t>
            </a: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CDA6A0B-D499-425D-9760-7E378B1D24E7}" type="datetime1">
              <a:rPr lang="en-US"/>
              <a:pPr/>
              <a:t>10/13/2014</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1B2FE-6867-4DAE-B4E4-C2A1A38F9C0D}" type="datetime1">
              <a:rPr lang="en-US"/>
              <a:pPr/>
              <a:t>10/13/2014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5CBBBDE9-5D16-425E-B13A-2B2E02B8AFC8}" type="datetime1">
              <a:rPr lang="en-US"/>
              <a:pPr/>
              <a:t>10/13/2014</a:t>
            </a:fld>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272344D9-246E-4D78-97F7-CDDE15C7C47A}" type="datetime1">
              <a:rPr lang="en-US"/>
              <a:pPr/>
              <a:t>10/13/2014</a:t>
            </a:fld>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46CB8D4-A311-4DB1-9E65-F6E7BA49F613}" type="datetime1">
              <a:rPr lang="en-US"/>
              <a:pPr/>
              <a:t>10/13/2014</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401B973-48D0-47D2-BD1A-81DAC74A0928}" type="datetime1">
              <a:rPr lang="en-US"/>
              <a:pPr/>
              <a:t>10/13/2014</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89870FB-149D-4255-9221-CF258F891615}" type="datetime1">
              <a:rPr lang="en-US"/>
              <a:pPr/>
              <a:t>10/13/2014</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3714E26-7EC0-4FCC-8AD8-71E9EC27DEDB}" type="datetime1">
              <a:rPr lang="en-US"/>
              <a:pPr/>
              <a:t>10/13/2014</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75AD331-B61B-42C1-B285-1046175C3B63}" type="datetime1">
              <a:rPr lang="en-US"/>
              <a:pPr/>
              <a:t>10/13/2014</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42DA821-B647-4F8C-84A0-7D19D85CB385}" type="datetime1">
              <a:rPr lang="en-US"/>
              <a:pPr/>
              <a:t>10/13/2014</a:t>
            </a:fld>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a:t>
              </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77F108C-2518-4D60-9FAF-6346FD9D7826}" type="datetime1">
              <a:rPr lang="en-US"/>
              <a:pPr/>
              <a:t>10/13/2014</a:t>
            </a:fld>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a:t>
              </a:t>
            </a:r>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DE52B54-BC1D-466E-98B4-B0082340936C}" type="datetime1">
              <a:rPr lang="en-US"/>
              <a:pPr/>
              <a:t>10/13/2014</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1508C9F-E380-43A3-ADC1-0217F1EB7573}" type="datetime1">
              <a:rPr lang="en-US"/>
              <a:pPr/>
              <a:t>10/13/2014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2C868E7-101B-4C6B-9C4C-A85A7CD6FD99}" type="datetime1">
              <a:rPr lang="en-US"/>
              <a:pPr/>
              <a:t>10/13/2014</a:t>
            </a:fld>
            <a:endParaRPr/>
          </a:p>
        </p:txBody>
      </p:sp>
      <p:sp>
        <p:nvSpPr>
          <p:cNvPr id="6" name="Footer Placeholder 5"/>
          <p:cNvSpPr>
            <a:spLocks noGrp="1"/>
          </p:cNvSpPr>
          <p:nvPr>
            <p:ph type="ftr" sz="quarter" idx="11"/>
          </p:nvPr>
        </p:nvSpPr>
        <p:spPr/>
        <p:txBody>
          <a:bodyPr/>
          <a:lstStyle/>
          <a:p>
            <a:r>
              <a:rPr/>
              <a:t>
              </a:t>
            </a: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0C83FD2-B255-4F2A-ACF3-B969FC717B42}" type="datetime1">
              <a:rPr lang="en-US"/>
              <a:pPr/>
              <a:t>10/13/2014</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7E6C1EDB-CE87-4BA6-95D9-AD3AE9C734F7}" type="datetime1">
              <a:rPr lang="en-US"/>
              <a:pPr/>
              <a:t>10/13/2014</a:t>
            </a:fld>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a:t>
              </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d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d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2.pd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4.pdf"/><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6.pd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d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df"/><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23.pdf"/><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df"/><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d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9.pdf"/><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df"/><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5.pdf"/><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df"/><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39.pdf"/><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df"/><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43.pd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df"/><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df"/><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50.pdf"/><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52.pdf"/><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54.pdf"/><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56.pdf"/><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df"/><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smtClean="0"/>
              <a:t>William Stallings </a:t>
            </a:r>
            <a:br>
              <a:rPr lang="en-GB" dirty="0" smtClean="0"/>
            </a:br>
            <a:r>
              <a:rPr lang="en-GB" dirty="0"/>
              <a:t>Computer Organization </a:t>
            </a:r>
            <a:br>
              <a:rPr lang="en-GB" dirty="0"/>
            </a:br>
            <a:r>
              <a:rPr lang="en-GB" dirty="0"/>
              <a:t>and Architecture</a:t>
            </a:r>
            <a:r>
              <a:rPr lang="en-GB" dirty="0" smtClean="0"/>
              <a:t/>
            </a:r>
            <a:br>
              <a:rPr lang="en-GB" dirty="0" smtClean="0"/>
            </a:br>
            <a:r>
              <a:rPr lang="en-GB" dirty="0" smtClean="0"/>
              <a:t>9</a:t>
            </a:r>
            <a:r>
              <a:rPr lang="en-GB" baseline="30000" dirty="0" smtClean="0"/>
              <a:t>th</a:t>
            </a:r>
            <a:r>
              <a:rPr lang="en-GB" dirty="0" smtClean="0"/>
              <a:t> Edition</a:t>
            </a:r>
            <a:endParaRPr lang="en-GB" dirty="0"/>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a:xfrm>
            <a:off x="457200" y="304800"/>
            <a:ext cx="7556500" cy="1116012"/>
          </a:xfrm>
        </p:spPr>
        <p:txBody>
          <a:bodyPr/>
          <a:lstStyle/>
          <a:p>
            <a:r>
              <a:rPr lang="en-GB" dirty="0">
                <a:effectLst>
                  <a:outerShdw blurRad="38100" dist="38100" dir="2700000" algn="tl">
                    <a:srgbClr val="000000">
                      <a:alpha val="43137"/>
                    </a:srgbClr>
                  </a:outerShdw>
                </a:effectLst>
              </a:rPr>
              <a:t>Cache and Main Memory</a:t>
            </a:r>
          </a:p>
        </p:txBody>
      </p:sp>
      <p:pic>
        <p:nvPicPr>
          <p:cNvPr id="4" name="Picture 3" descr="f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909" b="27273"/>
              <a:stretch>
                <a:fillRect/>
              </a:stretch>
            </p:blipFill>
          </mc:Choice>
          <mc:Fallback>
            <p:blipFill>
              <a:blip r:embed="rId4"/>
              <a:srcRect t="909" b="27273"/>
              <a:stretch>
                <a:fillRect/>
              </a:stretch>
            </p:blipFill>
          </mc:Fallback>
        </mc:AlternateContent>
        <p:spPr>
          <a:xfrm>
            <a:off x="1752600" y="914400"/>
            <a:ext cx="6395178" cy="5943600"/>
          </a:xfrm>
          <a:prstGeom prst="rect">
            <a:avLst/>
          </a:prstGeom>
        </p:spPr>
      </p:pic>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idx="4294967295"/>
          </p:nvPr>
        </p:nvSpPr>
        <p:spPr>
          <a:xfrm>
            <a:off x="381000" y="228600"/>
            <a:ext cx="7556500" cy="1116012"/>
          </a:xfrm>
        </p:spPr>
        <p:txBody>
          <a:bodyPr/>
          <a:lstStyle/>
          <a:p>
            <a:r>
              <a:rPr lang="en-GB" dirty="0">
                <a:effectLst>
                  <a:outerShdw blurRad="38100" dist="38100" dir="2700000" algn="tl">
                    <a:srgbClr val="000000">
                      <a:alpha val="43137"/>
                    </a:srgbClr>
                  </a:outerShdw>
                </a:effectLst>
              </a:rPr>
              <a:t>Cache/Main Memory Structure</a:t>
            </a:r>
          </a:p>
        </p:txBody>
      </p:sp>
      <p:pic>
        <p:nvPicPr>
          <p:cNvPr id="4" name="Picture 3" descr="f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4545" t="9412" r="4545" b="5882"/>
              <a:stretch>
                <a:fillRect/>
              </a:stretch>
            </p:blipFill>
          </mc:Choice>
          <mc:Fallback>
            <p:blipFill>
              <a:blip r:embed="rId4"/>
              <a:srcRect l="4545" t="9412" r="4545" b="5882"/>
              <a:stretch>
                <a:fillRect/>
              </a:stretch>
            </p:blipFill>
          </mc:Fallback>
        </mc:AlternateContent>
        <p:spPr>
          <a:xfrm>
            <a:off x="533400" y="1048982"/>
            <a:ext cx="8068087" cy="5809018"/>
          </a:xfrm>
          <a:prstGeom prst="rect">
            <a:avLst/>
          </a:prstGeom>
        </p:spPr>
      </p:pic>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5486400" y="762000"/>
            <a:ext cx="4038600" cy="1725612"/>
          </a:xfrm>
        </p:spPr>
        <p:txBody>
          <a:bodyPr/>
          <a:lstStyle/>
          <a:p>
            <a:r>
              <a:rPr lang="en-GB" dirty="0">
                <a:effectLst>
                  <a:outerShdw blurRad="38100" dist="38100" dir="2700000" algn="tl">
                    <a:srgbClr val="000000">
                      <a:alpha val="43137"/>
                    </a:srgbClr>
                  </a:outerShdw>
                </a:effectLst>
              </a:rPr>
              <a:t>Cache Read </a:t>
            </a:r>
            <a:r>
              <a:rPr lang="en-GB" dirty="0" smtClean="0">
                <a:effectLst>
                  <a:outerShdw blurRad="38100" dist="38100" dir="2700000" algn="tl">
                    <a:srgbClr val="000000">
                      <a:alpha val="43137"/>
                    </a:srgbClr>
                  </a:outerShdw>
                </a:effectLst>
              </a:rPr>
              <a:t>Operation</a:t>
            </a:r>
            <a:endParaRPr lang="en-GB" dirty="0">
              <a:effectLst>
                <a:outerShdw blurRad="38100" dist="38100" dir="2700000" algn="tl">
                  <a:srgbClr val="000000">
                    <a:alpha val="43137"/>
                  </a:srgbClr>
                </a:outerShdw>
              </a:effectLst>
            </a:endParaRPr>
          </a:p>
        </p:txBody>
      </p:sp>
      <p:pic>
        <p:nvPicPr>
          <p:cNvPr id="5" name="Picture 4" descr="f5.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9091" b="9091"/>
              <a:stretch>
                <a:fillRect/>
              </a:stretch>
            </p:blipFill>
          </mc:Choice>
          <mc:Fallback>
            <p:blipFill>
              <a:blip r:embed="rId4"/>
              <a:srcRect t="9091" b="9091"/>
              <a:stretch>
                <a:fillRect/>
              </a:stretch>
            </p:blipFill>
          </mc:Fallback>
        </mc:AlternateContent>
        <p:spPr>
          <a:xfrm>
            <a:off x="914400" y="583109"/>
            <a:ext cx="5926282" cy="6274891"/>
          </a:xfrm>
          <a:prstGeom prst="rect">
            <a:avLst/>
          </a:prstGeom>
        </p:spPr>
      </p:pic>
    </p:spTree>
  </p:cSld>
  <p:clrMapOvr>
    <a:masterClrMapping/>
  </p:clrMapOvr>
  <p:transition spd="med">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457200"/>
            <a:ext cx="7556313" cy="1116106"/>
          </a:xfrm>
        </p:spPr>
        <p:txBody>
          <a:bodyPr/>
          <a:lstStyle/>
          <a:p>
            <a:r>
              <a:rPr lang="en-GB" dirty="0" smtClean="0">
                <a:effectLst>
                  <a:outerShdw blurRad="38100" dist="38100" dir="2700000" algn="tl">
                    <a:srgbClr val="000000">
                      <a:alpha val="43137"/>
                    </a:srgbClr>
                  </a:outerShdw>
                </a:effectLst>
              </a:rPr>
              <a:t>Typical Cache Organization</a:t>
            </a:r>
            <a:endParaRPr lang="en-GB" dirty="0">
              <a:effectLst>
                <a:outerShdw blurRad="38100" dist="38100" dir="2700000" algn="tl">
                  <a:srgbClr val="000000">
                    <a:alpha val="43137"/>
                  </a:srgbClr>
                </a:outerShdw>
              </a:effectLst>
            </a:endParaRPr>
          </a:p>
        </p:txBody>
      </p:sp>
      <p:pic>
        <p:nvPicPr>
          <p:cNvPr id="5" name="Picture 4" descr="f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0000" b="13636"/>
              <a:stretch>
                <a:fillRect/>
              </a:stretch>
            </p:blipFill>
          </mc:Choice>
          <mc:Fallback>
            <p:blipFill>
              <a:blip r:embed="rId4"/>
              <a:srcRect t="20000" b="13636"/>
              <a:stretch>
                <a:fillRect/>
              </a:stretch>
            </p:blipFill>
          </mc:Fallback>
        </mc:AlternateContent>
        <p:spPr>
          <a:xfrm>
            <a:off x="1219200" y="1098992"/>
            <a:ext cx="6705600" cy="5759008"/>
          </a:xfrm>
          <a:prstGeom prst="rect">
            <a:avLst/>
          </a:prstGeom>
        </p:spPr>
      </p:pic>
    </p:spTree>
  </p:cSld>
  <p:clrMapOvr>
    <a:masterClrMapping/>
  </p:clrMapOvr>
  <p:transition spd="med">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533400"/>
            <a:ext cx="7556500" cy="1116012"/>
          </a:xfrm>
        </p:spPr>
        <p:txBody>
          <a:bodyPr/>
          <a:lstStyle/>
          <a:p>
            <a:r>
              <a:rPr lang="en-US" dirty="0" smtClean="0">
                <a:effectLst>
                  <a:outerShdw blurRad="38100" dist="38100" dir="2700000" algn="tl">
                    <a:srgbClr val="000000">
                      <a:alpha val="43137"/>
                    </a:srgbClr>
                  </a:outerShdw>
                </a:effectLst>
              </a:rPr>
              <a:t>Elements of Cache Design</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9000" t="-7347" r="9000"/>
              <a:stretch>
                <a:fillRect/>
              </a:stretch>
            </p:blipFill>
          </mc:Choice>
          <mc:Fallback>
            <p:blipFill>
              <a:blip r:embed="rId4"/>
              <a:srcRect l="9000" t="-7347" r="9000"/>
              <a:stretch>
                <a:fillRect/>
              </a:stretch>
            </p:blipFill>
          </mc:Fallback>
        </mc:AlternateContent>
        <p:spPr>
          <a:xfrm>
            <a:off x="0" y="1447800"/>
            <a:ext cx="9144000" cy="4887946"/>
          </a:xfrm>
          <a:prstGeom prst="rect">
            <a:avLst/>
          </a:prstGeom>
        </p:spPr>
      </p:pic>
      <p:sp>
        <p:nvSpPr>
          <p:cNvPr id="5" name="Rectangle 4"/>
          <p:cNvSpPr/>
          <p:nvPr/>
        </p:nvSpPr>
        <p:spPr>
          <a:xfrm>
            <a:off x="990600" y="6172200"/>
            <a:ext cx="7086600" cy="338554"/>
          </a:xfrm>
          <a:prstGeom prst="rect">
            <a:avLst/>
          </a:prstGeom>
        </p:spPr>
        <p:txBody>
          <a:bodyPr wrap="square">
            <a:spAutoFit/>
          </a:bodyPr>
          <a:lstStyle/>
          <a:p>
            <a:pPr algn="ctr"/>
            <a:r>
              <a:rPr lang="en-US" sz="1600" dirty="0" smtClean="0">
                <a:latin typeface="+mn-lt"/>
              </a:rPr>
              <a:t>Table 4.2    Elements of Cache Design </a:t>
            </a:r>
            <a:endParaRPr lang="en-US" sz="160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Addresses</a:t>
            </a:r>
            <a:endParaRPr lang="en-US" dirty="0"/>
          </a:p>
        </p:txBody>
      </p:sp>
      <p:sp>
        <p:nvSpPr>
          <p:cNvPr id="3" name="Content Placeholder 2"/>
          <p:cNvSpPr>
            <a:spLocks noGrp="1"/>
          </p:cNvSpPr>
          <p:nvPr>
            <p:ph idx="1"/>
          </p:nvPr>
        </p:nvSpPr>
        <p:spPr>
          <a:xfrm>
            <a:off x="457200" y="2286000"/>
            <a:ext cx="7556313" cy="4144963"/>
          </a:xfrm>
        </p:spPr>
        <p:txBody>
          <a:bodyPr/>
          <a:lstStyle/>
          <a:p>
            <a:r>
              <a:rPr lang="en-US" dirty="0" smtClean="0"/>
              <a:t>Virtual memory</a:t>
            </a:r>
          </a:p>
          <a:p>
            <a:pPr lvl="1"/>
            <a:r>
              <a:rPr lang="en-US" dirty="0" smtClean="0"/>
              <a:t>Facility that allows programs to address memory from a logical point of view, without regard to the amount of main memory physically available</a:t>
            </a:r>
          </a:p>
          <a:p>
            <a:pPr lvl="1"/>
            <a:r>
              <a:rPr lang="en-US" dirty="0" smtClean="0"/>
              <a:t>When used, the address fields of machine instructions contain virtual addresses</a:t>
            </a:r>
          </a:p>
          <a:p>
            <a:pPr lvl="1"/>
            <a:r>
              <a:rPr lang="en-US" dirty="0" smtClean="0"/>
              <a:t>For reads to and writes from main memory, a hardware memory management unit (MMU) translates each virtual address into a physical address in main memory</a:t>
            </a:r>
          </a:p>
          <a:p>
            <a:pPr lvl="1"/>
            <a:endParaRPr lang="en-US" dirty="0" smtClean="0"/>
          </a:p>
        </p:txBody>
      </p:sp>
      <p:sp>
        <p:nvSpPr>
          <p:cNvPr id="4" name="Text Placeholder 3"/>
          <p:cNvSpPr>
            <a:spLocks noGrp="1"/>
          </p:cNvSpPr>
          <p:nvPr>
            <p:ph type="body" sz="half" idx="2"/>
          </p:nvPr>
        </p:nvSpPr>
        <p:spPr>
          <a:xfrm>
            <a:off x="2667000" y="1143000"/>
            <a:ext cx="6076278" cy="774700"/>
          </a:xfrm>
        </p:spPr>
        <p:txBody>
          <a:bodyPr/>
          <a:lstStyle/>
          <a:p>
            <a:r>
              <a:rPr lang="en-US" sz="3600" dirty="0" smtClean="0"/>
              <a:t>Virtual Memory</a:t>
            </a:r>
            <a:endParaRPr lang="en-US" sz="3600" dirty="0"/>
          </a:p>
        </p:txBody>
      </p:sp>
      <p:pic>
        <p:nvPicPr>
          <p:cNvPr id="9" name="Picture 8"/>
          <p:cNvPicPr>
            <a:picLocks noChangeAspect="1"/>
          </p:cNvPicPr>
          <p:nvPr/>
        </p:nvPicPr>
        <p:blipFill>
          <a:blip r:embed="rId3"/>
          <a:stretch>
            <a:fillRect/>
          </a:stretch>
        </p:blipFill>
        <p:spPr>
          <a:xfrm>
            <a:off x="7162800" y="5105400"/>
            <a:ext cx="1727915" cy="1752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0"/>
            <a:ext cx="3255264" cy="1162050"/>
          </a:xfrm>
        </p:spPr>
        <p:txBody>
          <a:bodyPr>
            <a:noAutofit/>
          </a:bodyPr>
          <a:lstStyle/>
          <a:p>
            <a:pPr algn="ctr"/>
            <a:r>
              <a:rPr lang="en-US" sz="4000" dirty="0" smtClean="0">
                <a:effectLst>
                  <a:outerShdw blurRad="38100" dist="38100" dir="2700000" algn="tl">
                    <a:srgbClr val="000000">
                      <a:alpha val="43137"/>
                    </a:srgbClr>
                  </a:outerShdw>
                </a:effectLst>
              </a:rPr>
              <a:t>Logical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and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Physical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Caches</a:t>
            </a:r>
            <a:endParaRPr lang="en-US" sz="4000" dirty="0">
              <a:effectLst>
                <a:outerShdw blurRad="38100" dist="38100" dir="2700000" algn="tl">
                  <a:srgbClr val="000000">
                    <a:alpha val="43137"/>
                  </a:srgbClr>
                </a:outerShdw>
              </a:effectLst>
            </a:endParaRPr>
          </a:p>
        </p:txBody>
      </p:sp>
      <p:pic>
        <p:nvPicPr>
          <p:cNvPr id="4" name="Picture 3" descr="f7.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4706" t="7273" r="4706" b="7273"/>
              <a:stretch>
                <a:fillRect/>
              </a:stretch>
            </p:blipFill>
          </mc:Choice>
          <mc:Fallback>
            <p:blipFill>
              <a:blip r:embed="rId4"/>
              <a:srcRect l="4706" t="7273" r="4706" b="7273"/>
              <a:stretch>
                <a:fillRect/>
              </a:stretch>
            </p:blipFill>
          </mc:Fallback>
        </mc:AlternateContent>
        <p:spPr>
          <a:xfrm>
            <a:off x="3838436" y="381000"/>
            <a:ext cx="5055890" cy="6172200"/>
          </a:xfrm>
          <a:prstGeom prst="rect">
            <a:avLst/>
          </a:prstGeom>
        </p:spPr>
      </p:pic>
    </p:spTree>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91400" y="1219200"/>
            <a:ext cx="1752600" cy="2514600"/>
          </a:xfrm>
        </p:spPr>
        <p:txBody>
          <a:bodyPr/>
          <a:lstStyle/>
          <a:p>
            <a:pPr algn="ctr"/>
            <a:r>
              <a:rPr lang="en-US" sz="2200" b="1" dirty="0" smtClean="0"/>
              <a:t>Table 4.3    </a:t>
            </a:r>
            <a:br>
              <a:rPr lang="en-US" sz="2200" b="1" dirty="0" smtClean="0"/>
            </a:br>
            <a:r>
              <a:rPr lang="en-US" sz="2200" b="1" dirty="0" smtClean="0"/>
              <a:t/>
            </a:r>
            <a:br>
              <a:rPr lang="en-US" sz="2200" b="1" dirty="0" smtClean="0"/>
            </a:br>
            <a:r>
              <a:rPr lang="en-US" sz="2200" b="1" dirty="0" smtClean="0"/>
              <a:t>Cache Sizes of Some Processors</a:t>
            </a:r>
            <a:r>
              <a:rPr lang="en-US" sz="2200" dirty="0" smtClean="0"/>
              <a:t> </a:t>
            </a:r>
            <a:endParaRPr lang="en-US" sz="2200" dirty="0"/>
          </a:p>
        </p:txBody>
      </p:sp>
      <p:pic>
        <p:nvPicPr>
          <p:cNvPr id="4"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0"/>
            <a:ext cx="7449173" cy="4121150"/>
          </a:xfrm>
          <a:prstGeom prst="rect">
            <a:avLst/>
          </a:prstGeom>
        </p:spPr>
      </p:pic>
      <p:pic>
        <p:nvPicPr>
          <p:cNvPr id="5" name="Picture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0" y="3886200"/>
            <a:ext cx="7467600" cy="3199313"/>
          </a:xfrm>
          <a:prstGeom prst="rect">
            <a:avLst/>
          </a:prstGeom>
        </p:spPr>
      </p:pic>
      <p:sp>
        <p:nvSpPr>
          <p:cNvPr id="6" name="Rectangle 5"/>
          <p:cNvSpPr/>
          <p:nvPr/>
        </p:nvSpPr>
        <p:spPr>
          <a:xfrm>
            <a:off x="7696200" y="5181600"/>
            <a:ext cx="1447800" cy="1615827"/>
          </a:xfrm>
          <a:prstGeom prst="rect">
            <a:avLst/>
          </a:prstGeom>
        </p:spPr>
        <p:txBody>
          <a:bodyPr wrap="square">
            <a:spAutoFit/>
          </a:bodyPr>
          <a:lstStyle/>
          <a:p>
            <a:r>
              <a:rPr lang="en-US" sz="1100" baseline="30000" dirty="0" smtClean="0">
                <a:latin typeface="+mn-lt"/>
              </a:rPr>
              <a:t>a</a:t>
            </a:r>
            <a:r>
              <a:rPr lang="en-US" sz="1100" dirty="0" smtClean="0">
                <a:latin typeface="+mn-lt"/>
              </a:rPr>
              <a:t> Two values separated by a slash refer to instruction and data caches.</a:t>
            </a:r>
          </a:p>
          <a:p>
            <a:endParaRPr lang="en-US" sz="1100" dirty="0" smtClean="0">
              <a:latin typeface="+mn-lt"/>
            </a:endParaRPr>
          </a:p>
          <a:p>
            <a:r>
              <a:rPr lang="en-US" sz="1100" baseline="30000" dirty="0" smtClean="0">
                <a:latin typeface="+mn-lt"/>
              </a:rPr>
              <a:t>b</a:t>
            </a:r>
            <a:r>
              <a:rPr lang="en-US" sz="1100" dirty="0" smtClean="0">
                <a:latin typeface="+mn-lt"/>
              </a:rPr>
              <a:t> Both caches are instruction only; no data caches.</a:t>
            </a:r>
            <a:endParaRPr lang="en-US" sz="1100" dirty="0">
              <a:latin typeface="+mn-lt"/>
            </a:endParaRPr>
          </a:p>
        </p:txBody>
      </p:sp>
    </p:spTree>
  </p:cSld>
  <p:clrMapOvr>
    <a:masterClrMapping/>
  </p:clrMapOvr>
  <p:transition spd="med">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304800" y="381000"/>
            <a:ext cx="7556500" cy="963612"/>
          </a:xfrm>
        </p:spPr>
        <p:txBody>
          <a:bodyPr/>
          <a:lstStyle/>
          <a:p>
            <a:r>
              <a:rPr lang="en-GB" dirty="0">
                <a:effectLst>
                  <a:outerShdw blurRad="38100" dist="38100" dir="2700000" algn="tl">
                    <a:srgbClr val="000000">
                      <a:alpha val="43137"/>
                    </a:srgbClr>
                  </a:outerShdw>
                </a:effectLst>
              </a:rPr>
              <a:t>Mapping Function</a:t>
            </a:r>
          </a:p>
        </p:txBody>
      </p:sp>
      <p:sp>
        <p:nvSpPr>
          <p:cNvPr id="34819" name="Rectangle 3"/>
          <p:cNvSpPr>
            <a:spLocks noGrp="1" noChangeArrowheads="1"/>
          </p:cNvSpPr>
          <p:nvPr>
            <p:ph idx="4294967295"/>
          </p:nvPr>
        </p:nvSpPr>
        <p:spPr>
          <a:xfrm>
            <a:off x="609600" y="1295400"/>
            <a:ext cx="7556500" cy="1905000"/>
          </a:xfrm>
        </p:spPr>
        <p:txBody>
          <a:bodyPr>
            <a:normAutofit/>
          </a:bodyPr>
          <a:lstStyle/>
          <a:p>
            <a:r>
              <a:rPr lang="en-GB" dirty="0" smtClean="0"/>
              <a:t>Because there are fewer cache lines than main memory blocks, an algorithm is needed for mapping main memory blocks into cache lines</a:t>
            </a:r>
          </a:p>
          <a:p>
            <a:r>
              <a:rPr lang="en-GB" dirty="0" smtClean="0"/>
              <a:t>Three techniques can be used:</a:t>
            </a:r>
          </a:p>
        </p:txBody>
      </p:sp>
      <p:graphicFrame>
        <p:nvGraphicFramePr>
          <p:cNvPr id="36" name="Diagram 35"/>
          <p:cNvGraphicFramePr/>
          <p:nvPr/>
        </p:nvGraphicFramePr>
        <p:xfrm>
          <a:off x="381000" y="2895600"/>
          <a:ext cx="84582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1447800"/>
            <a:ext cx="3255264" cy="2209800"/>
          </a:xfrm>
        </p:spPr>
        <p:txBody>
          <a:bodyPr>
            <a:noAutofit/>
          </a:bodyPr>
          <a:lstStyle/>
          <a:p>
            <a:pPr algn="ctr"/>
            <a:r>
              <a:rPr lang="en-GB" sz="3600" dirty="0">
                <a:effectLst>
                  <a:outerShdw blurRad="38100" dist="38100" dir="2700000" algn="tl">
                    <a:srgbClr val="000000">
                      <a:alpha val="43137"/>
                    </a:srgbClr>
                  </a:outerShdw>
                </a:effectLst>
              </a:rPr>
              <a:t>Direct</a:t>
            </a:r>
            <a:r>
              <a:rPr lang="en-GB" sz="3600" dirty="0" smtClean="0">
                <a:effectLst>
                  <a:outerShdw blurRad="38100" dist="38100" dir="2700000" algn="tl">
                    <a:srgbClr val="000000">
                      <a:alpha val="43137"/>
                    </a:srgbClr>
                  </a:outerShdw>
                </a:effectLst>
              </a:rPr>
              <a:t> </a:t>
            </a:r>
            <a:br>
              <a:rPr lang="en-GB" sz="3600" dirty="0" smtClean="0">
                <a:effectLst>
                  <a:outerShdw blurRad="38100" dist="38100" dir="2700000" algn="tl">
                    <a:srgbClr val="000000">
                      <a:alpha val="43137"/>
                    </a:srgbClr>
                  </a:outerShdw>
                </a:effectLst>
              </a:rPr>
            </a:br>
            <a:r>
              <a:rPr lang="en-GB" sz="3600" dirty="0" smtClean="0">
                <a:effectLst>
                  <a:outerShdw blurRad="38100" dist="38100" dir="2700000" algn="tl">
                    <a:srgbClr val="000000">
                      <a:alpha val="43137"/>
                    </a:srgbClr>
                  </a:outerShdw>
                </a:effectLst>
              </a:rPr>
              <a:t/>
            </a:r>
            <a:br>
              <a:rPr lang="en-GB" sz="3600" dirty="0" smtClean="0">
                <a:effectLst>
                  <a:outerShdw blurRad="38100" dist="38100" dir="2700000" algn="tl">
                    <a:srgbClr val="000000">
                      <a:alpha val="43137"/>
                    </a:srgbClr>
                  </a:outerShdw>
                </a:effectLst>
              </a:rPr>
            </a:br>
            <a:r>
              <a:rPr lang="en-GB" sz="3600" dirty="0" smtClean="0">
                <a:effectLst>
                  <a:outerShdw blurRad="38100" dist="38100" dir="2700000" algn="tl">
                    <a:srgbClr val="000000">
                      <a:alpha val="43137"/>
                    </a:srgbClr>
                  </a:outerShdw>
                </a:effectLst>
              </a:rPr>
              <a:t>Mapping</a:t>
            </a:r>
            <a:endParaRPr lang="en-GB" sz="3600" dirty="0">
              <a:effectLst>
                <a:outerShdw blurRad="38100" dist="38100" dir="2700000" algn="tl">
                  <a:srgbClr val="000000">
                    <a:alpha val="43137"/>
                  </a:srgbClr>
                </a:outerShdw>
              </a:effectLst>
            </a:endParaRPr>
          </a:p>
        </p:txBody>
      </p:sp>
      <p:pic>
        <p:nvPicPr>
          <p:cNvPr id="5" name="Picture 4" descr="f8.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4706" t="1818" r="2353" b="9091"/>
              <a:stretch>
                <a:fillRect/>
              </a:stretch>
            </p:blipFill>
          </mc:Choice>
          <mc:Fallback>
            <p:blipFill>
              <a:blip r:embed="rId4"/>
              <a:srcRect l="4706" t="1818" r="2353" b="9091"/>
              <a:stretch>
                <a:fillRect/>
              </a:stretch>
            </p:blipFill>
          </mc:Fallback>
        </mc:AlternateContent>
        <p:spPr>
          <a:xfrm>
            <a:off x="3700579" y="25992"/>
            <a:ext cx="5443421" cy="6832008"/>
          </a:xfrm>
          <a:prstGeom prst="rect">
            <a:avLst/>
          </a:prstGeom>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4495800"/>
            <a:ext cx="6191157" cy="833718"/>
          </a:xfrm>
        </p:spPr>
        <p:txBody>
          <a:bodyPr>
            <a:noAutofit/>
          </a:bodyPr>
          <a:lstStyle/>
          <a:p>
            <a:r>
              <a:rPr lang="en-US" sz="5400" dirty="0" smtClean="0">
                <a:effectLst>
                  <a:outerShdw blurRad="38100" dist="38100" dir="2700000" algn="tl">
                    <a:srgbClr val="000000">
                      <a:alpha val="43137"/>
                    </a:srgbClr>
                  </a:outerShdw>
                </a:effectLst>
              </a:rPr>
              <a:t>Chapter 4</a:t>
            </a:r>
            <a:endParaRPr lang="en-US" sz="5400" dirty="0">
              <a:effectLst>
                <a:outerShdw blurRad="38100" dist="38100" dir="2700000" algn="tl">
                  <a:srgbClr val="000000">
                    <a:alpha val="43137"/>
                  </a:srgbClr>
                </a:outerShdw>
              </a:effectLst>
            </a:endParaRPr>
          </a:p>
        </p:txBody>
      </p:sp>
      <p:sp>
        <p:nvSpPr>
          <p:cNvPr id="11" name="Text Placeholder 10"/>
          <p:cNvSpPr>
            <a:spLocks noGrp="1"/>
          </p:cNvSpPr>
          <p:nvPr>
            <p:ph type="body" sz="half" idx="2"/>
          </p:nvPr>
        </p:nvSpPr>
        <p:spPr>
          <a:xfrm>
            <a:off x="304801" y="5486400"/>
            <a:ext cx="8610600" cy="838200"/>
          </a:xfrm>
        </p:spPr>
        <p:txBody>
          <a:bodyPr>
            <a:normAutofit/>
          </a:bodyPr>
          <a:lstStyle/>
          <a:p>
            <a:r>
              <a:rPr lang="en-US" sz="4400" dirty="0" smtClean="0"/>
              <a:t>Cache Memory</a:t>
            </a:r>
            <a:endParaRPr lang="en-US" sz="4400" dirty="0"/>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304800" y="228600"/>
            <a:ext cx="9144000" cy="1116012"/>
          </a:xfrm>
        </p:spPr>
        <p:txBody>
          <a:bodyPr/>
          <a:lstStyle/>
          <a:p>
            <a:r>
              <a:rPr lang="en-US" dirty="0">
                <a:effectLst>
                  <a:outerShdw blurRad="38100" dist="38100" dir="2700000" algn="tl">
                    <a:srgbClr val="000000">
                      <a:alpha val="43137"/>
                    </a:srgbClr>
                  </a:outerShdw>
                </a:effectLst>
              </a:rPr>
              <a:t>Direct Mapping Cache Organization</a:t>
            </a:r>
          </a:p>
        </p:txBody>
      </p:sp>
      <p:pic>
        <p:nvPicPr>
          <p:cNvPr id="4" name="Picture 3" descr="f9.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5455" t="8235" r="5455" b="7059"/>
              <a:stretch>
                <a:fillRect/>
              </a:stretch>
            </p:blipFill>
          </mc:Choice>
          <mc:Fallback>
            <p:blipFill>
              <a:blip r:embed="rId4"/>
              <a:srcRect l="5455" t="8235" r="5455" b="7059"/>
              <a:stretch>
                <a:fillRect/>
              </a:stretch>
            </p:blipFill>
          </mc:Fallback>
        </mc:AlternateContent>
        <p:spPr>
          <a:xfrm>
            <a:off x="533400" y="793424"/>
            <a:ext cx="8254486" cy="6064576"/>
          </a:xfrm>
          <a:prstGeom prst="rect">
            <a:avLst/>
          </a:prstGeom>
        </p:spPr>
      </p:pic>
    </p:spTree>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0.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7059" t="6364" r="-1176" b="5455"/>
              <a:stretch>
                <a:fillRect/>
              </a:stretch>
            </p:blipFill>
          </mc:Choice>
          <mc:Fallback>
            <p:blipFill>
              <a:blip r:embed="rId4"/>
              <a:srcRect l="7059" t="6364" r="-1176" b="5455"/>
              <a:stretch>
                <a:fillRect/>
              </a:stretch>
            </p:blipFill>
          </mc:Fallback>
        </mc:AlternateContent>
        <p:spPr>
          <a:xfrm>
            <a:off x="3676414" y="0"/>
            <a:ext cx="5467586" cy="6629400"/>
          </a:xfrm>
          <a:prstGeom prst="rect">
            <a:avLst/>
          </a:prstGeom>
        </p:spPr>
      </p:pic>
      <p:sp>
        <p:nvSpPr>
          <p:cNvPr id="3" name="Title 2"/>
          <p:cNvSpPr>
            <a:spLocks noGrp="1"/>
          </p:cNvSpPr>
          <p:nvPr>
            <p:ph type="title"/>
          </p:nvPr>
        </p:nvSpPr>
        <p:spPr>
          <a:xfrm>
            <a:off x="304800" y="1066800"/>
            <a:ext cx="3255264" cy="3352800"/>
          </a:xfrm>
        </p:spPr>
        <p:txBody>
          <a:bodyPr>
            <a:noAutofit/>
          </a:bodyPr>
          <a:lstStyle/>
          <a:p>
            <a:pPr algn="ctr"/>
            <a:r>
              <a:rPr lang="en-US" sz="3600" dirty="0" smtClean="0">
                <a:effectLst>
                  <a:outerShdw blurRad="38100" dist="38100" dir="2700000" algn="tl">
                    <a:srgbClr val="000000">
                      <a:alpha val="43137"/>
                    </a:srgbClr>
                  </a:outerShdw>
                </a:effectLst>
              </a:rPr>
              <a:t>Direct</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Mapping</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Example</a:t>
            </a:r>
            <a:endParaRPr lang="en-US" sz="3600" dirty="0">
              <a:effectLst>
                <a:outerShdw blurRad="38100" dist="38100" dir="2700000" algn="tl">
                  <a:srgbClr val="000000">
                    <a:alpha val="43137"/>
                  </a:srgbClr>
                </a:outerShdw>
              </a:effectLst>
            </a:endParaRP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4"/>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Direct Mapping Summary</a:t>
            </a:r>
          </a:p>
        </p:txBody>
      </p:sp>
      <p:sp>
        <p:nvSpPr>
          <p:cNvPr id="149509" name="Rectangle 5"/>
          <p:cNvSpPr>
            <a:spLocks noGrp="1" noChangeArrowheads="1"/>
          </p:cNvSpPr>
          <p:nvPr>
            <p:ph idx="1"/>
          </p:nvPr>
        </p:nvSpPr>
        <p:spPr>
          <a:xfrm>
            <a:off x="685800" y="1905000"/>
            <a:ext cx="7556313" cy="4144963"/>
          </a:xfrm>
        </p:spPr>
        <p:txBody>
          <a:bodyPr/>
          <a:lstStyle/>
          <a:p>
            <a:r>
              <a:rPr lang="en-GB" dirty="0" smtClean="0"/>
              <a:t>Address length = (s + w) bits</a:t>
            </a:r>
          </a:p>
          <a:p>
            <a:r>
              <a:rPr lang="en-GB" dirty="0" smtClean="0"/>
              <a:t>Number of addressable units = 2</a:t>
            </a:r>
            <a:r>
              <a:rPr lang="en-GB" baseline="30000" dirty="0" smtClean="0"/>
              <a:t>s+w </a:t>
            </a:r>
            <a:r>
              <a:rPr lang="en-GB" dirty="0" smtClean="0"/>
              <a:t>words or bytes</a:t>
            </a:r>
          </a:p>
          <a:p>
            <a:r>
              <a:rPr lang="en-GB" dirty="0" smtClean="0"/>
              <a:t>Block </a:t>
            </a:r>
            <a:r>
              <a:rPr lang="en-GB" dirty="0"/>
              <a:t>size = line size = 2w words or bytes</a:t>
            </a:r>
          </a:p>
          <a:p>
            <a:r>
              <a:rPr lang="en-GB" dirty="0"/>
              <a:t>Number of blocks in main memory = 2</a:t>
            </a:r>
            <a:r>
              <a:rPr lang="en-GB" baseline="30000" dirty="0"/>
              <a:t>s+ w</a:t>
            </a:r>
            <a:r>
              <a:rPr lang="en-GB" dirty="0"/>
              <a:t>/2</a:t>
            </a:r>
            <a:r>
              <a:rPr lang="en-GB" baseline="30000" dirty="0"/>
              <a:t>w</a:t>
            </a:r>
            <a:r>
              <a:rPr lang="en-GB" dirty="0"/>
              <a:t> = 2</a:t>
            </a:r>
            <a:r>
              <a:rPr lang="en-GB" baseline="30000" dirty="0"/>
              <a:t>s</a:t>
            </a:r>
          </a:p>
          <a:p>
            <a:r>
              <a:rPr lang="en-GB" dirty="0"/>
              <a:t>Number of lines in cache = m = 2r</a:t>
            </a:r>
          </a:p>
          <a:p>
            <a:r>
              <a:rPr lang="en-GB" dirty="0"/>
              <a:t>Size of tag = (s – r) bits</a:t>
            </a:r>
          </a:p>
        </p:txBody>
      </p:sp>
      <p:pic>
        <p:nvPicPr>
          <p:cNvPr id="11" name="Picture 10"/>
          <p:cNvPicPr>
            <a:picLocks noChangeAspect="1"/>
          </p:cNvPicPr>
          <p:nvPr/>
        </p:nvPicPr>
        <p:blipFill>
          <a:blip r:embed="rId3"/>
          <a:stretch>
            <a:fillRect/>
          </a:stretch>
        </p:blipFill>
        <p:spPr>
          <a:xfrm>
            <a:off x="7377546" y="5206774"/>
            <a:ext cx="1004454" cy="94705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Victim Cache</a:t>
            </a:r>
          </a:p>
        </p:txBody>
      </p:sp>
      <p:sp>
        <p:nvSpPr>
          <p:cNvPr id="185347" name="Rectangle 3"/>
          <p:cNvSpPr>
            <a:spLocks noGrp="1" noChangeArrowheads="1"/>
          </p:cNvSpPr>
          <p:nvPr>
            <p:ph idx="1"/>
          </p:nvPr>
        </p:nvSpPr>
        <p:spPr>
          <a:xfrm>
            <a:off x="533400" y="2286000"/>
            <a:ext cx="7556313" cy="4876800"/>
          </a:xfrm>
        </p:spPr>
        <p:txBody>
          <a:bodyPr>
            <a:normAutofit/>
          </a:bodyPr>
          <a:lstStyle/>
          <a:p>
            <a:pPr marL="228600" lvl="1">
              <a:spcBef>
                <a:spcPts val="2000"/>
              </a:spcBef>
              <a:buClr>
                <a:schemeClr val="accent1"/>
              </a:buClr>
            </a:pPr>
            <a:r>
              <a:rPr lang="en-GB" sz="2000" dirty="0" smtClean="0"/>
              <a:t>Originally proposed as an approach to reduce the conflict misses of direct mapped caches without affecting its fast access time</a:t>
            </a:r>
          </a:p>
          <a:p>
            <a:r>
              <a:rPr lang="en-GB" dirty="0" smtClean="0"/>
              <a:t>Fully associative cache</a:t>
            </a:r>
          </a:p>
          <a:p>
            <a:r>
              <a:rPr lang="en-GB" dirty="0" smtClean="0"/>
              <a:t>Typical size is 4 </a:t>
            </a:r>
            <a:r>
              <a:rPr lang="en-GB" dirty="0"/>
              <a:t>to 16 cache lines</a:t>
            </a:r>
            <a:endParaRPr lang="en-GB" dirty="0" smtClean="0"/>
          </a:p>
          <a:p>
            <a:r>
              <a:rPr lang="en-GB" dirty="0" smtClean="0"/>
              <a:t>Residing between </a:t>
            </a:r>
            <a:r>
              <a:rPr lang="en-GB" dirty="0"/>
              <a:t>direct mapped L1 cache and</a:t>
            </a:r>
            <a:r>
              <a:rPr lang="en-GB" dirty="0" smtClean="0"/>
              <a:t> the next level of memory</a:t>
            </a:r>
            <a:endParaRPr lang="en-GB" dirty="0"/>
          </a:p>
        </p:txBody>
      </p:sp>
      <p:pic>
        <p:nvPicPr>
          <p:cNvPr id="4" name="Picture 3"/>
          <p:cNvPicPr>
            <a:picLocks noChangeAspect="1"/>
          </p:cNvPicPr>
          <p:nvPr/>
        </p:nvPicPr>
        <p:blipFill>
          <a:blip r:embed="rId3"/>
          <a:stretch>
            <a:fillRect/>
          </a:stretch>
        </p:blipFill>
        <p:spPr>
          <a:xfrm rot="1751605">
            <a:off x="7305552" y="243572"/>
            <a:ext cx="1480931" cy="185161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idx="4294967295"/>
          </p:nvPr>
        </p:nvSpPr>
        <p:spPr>
          <a:xfrm>
            <a:off x="304800" y="381000"/>
            <a:ext cx="9144000" cy="1116013"/>
          </a:xfrm>
        </p:spPr>
        <p:txBody>
          <a:bodyPr/>
          <a:lstStyle/>
          <a:p>
            <a:r>
              <a:rPr lang="en-GB" dirty="0" smtClean="0">
                <a:effectLst>
                  <a:outerShdw blurRad="38100" dist="38100" dir="2700000" algn="tl">
                    <a:srgbClr val="000000">
                      <a:alpha val="43137"/>
                    </a:srgbClr>
                  </a:outerShdw>
                </a:effectLst>
              </a:rPr>
              <a:t>Fully Associative Cache Organization</a:t>
            </a:r>
            <a:endParaRPr lang="en-GB" dirty="0">
              <a:effectLst>
                <a:outerShdw blurRad="38100" dist="38100" dir="2700000" algn="tl">
                  <a:srgbClr val="000000">
                    <a:alpha val="43137"/>
                  </a:srgbClr>
                </a:outerShdw>
              </a:effectLst>
            </a:endParaRPr>
          </a:p>
        </p:txBody>
      </p:sp>
      <p:pic>
        <p:nvPicPr>
          <p:cNvPr id="5" name="Picture 4" descr="f1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5882" b="8235"/>
              <a:stretch>
                <a:fillRect/>
              </a:stretch>
            </p:blipFill>
          </mc:Choice>
          <mc:Fallback>
            <p:blipFill>
              <a:blip r:embed="rId4"/>
              <a:srcRect t="5882" b="8235"/>
              <a:stretch>
                <a:fillRect/>
              </a:stretch>
            </p:blipFill>
          </mc:Fallback>
        </mc:AlternateContent>
        <p:spPr>
          <a:xfrm>
            <a:off x="268941" y="762000"/>
            <a:ext cx="8875059" cy="5889721"/>
          </a:xfrm>
          <a:prstGeom prst="rect">
            <a:avLst/>
          </a:prstGeom>
        </p:spPr>
      </p:pic>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81000" y="1752600"/>
            <a:ext cx="3255264" cy="2438400"/>
          </a:xfrm>
        </p:spPr>
        <p:txBody>
          <a:bodyPr>
            <a:noAutofit/>
          </a:bodyPr>
          <a:lstStyle/>
          <a:p>
            <a:pPr algn="ctr"/>
            <a:r>
              <a:rPr lang="en-US" sz="3600" dirty="0" smtClean="0">
                <a:effectLst>
                  <a:outerShdw blurRad="38100" dist="38100" dir="2700000" algn="tl">
                    <a:srgbClr val="000000">
                      <a:alpha val="43137"/>
                    </a:srgbClr>
                  </a:outerShdw>
                </a:effectLst>
              </a:rPr>
              <a:t>Associative</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
            </a:r>
            <a:br>
              <a:rPr lang="en-US" sz="3600" dirty="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Mapping</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Example</a:t>
            </a:r>
          </a:p>
        </p:txBody>
      </p:sp>
      <p:pic>
        <p:nvPicPr>
          <p:cNvPr id="4" name="Picture 3" descr="f1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844636" y="0"/>
            <a:ext cx="5299364" cy="6858000"/>
          </a:xfrm>
          <a:prstGeom prst="rect">
            <a:avLst/>
          </a:prstGeom>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Associative Mapping Summary</a:t>
            </a:r>
          </a:p>
        </p:txBody>
      </p:sp>
      <p:sp>
        <p:nvSpPr>
          <p:cNvPr id="152581" name="Rectangle 5"/>
          <p:cNvSpPr>
            <a:spLocks noGrp="1" noChangeArrowheads="1"/>
          </p:cNvSpPr>
          <p:nvPr>
            <p:ph idx="1"/>
          </p:nvPr>
        </p:nvSpPr>
        <p:spPr/>
        <p:txBody>
          <a:bodyPr/>
          <a:lstStyle/>
          <a:p>
            <a:r>
              <a:rPr lang="en-GB" dirty="0"/>
              <a:t>Address length = (s + w) bits</a:t>
            </a:r>
          </a:p>
          <a:p>
            <a:r>
              <a:rPr lang="en-GB" dirty="0"/>
              <a:t>Number of addressable units = 2</a:t>
            </a:r>
            <a:r>
              <a:rPr lang="en-GB" baseline="30000" dirty="0"/>
              <a:t>s+w </a:t>
            </a:r>
            <a:r>
              <a:rPr lang="en-GB" dirty="0"/>
              <a:t>words or bytes</a:t>
            </a:r>
          </a:p>
          <a:p>
            <a:r>
              <a:rPr lang="en-GB" dirty="0"/>
              <a:t>Block size = line size = 2w words or bytes</a:t>
            </a:r>
          </a:p>
          <a:p>
            <a:r>
              <a:rPr lang="en-GB" dirty="0"/>
              <a:t>Number of blocks in main memory = </a:t>
            </a:r>
            <a:r>
              <a:rPr lang="en-GB" dirty="0" smtClean="0"/>
              <a:t>2</a:t>
            </a:r>
            <a:r>
              <a:rPr lang="en-GB" baseline="30000" dirty="0" smtClean="0"/>
              <a:t>s+ w</a:t>
            </a:r>
            <a:r>
              <a:rPr lang="en-GB" dirty="0" smtClean="0"/>
              <a:t>/</a:t>
            </a:r>
            <a:r>
              <a:rPr lang="en-GB" dirty="0"/>
              <a:t>2</a:t>
            </a:r>
            <a:r>
              <a:rPr lang="en-GB" baseline="30000" dirty="0"/>
              <a:t>w</a:t>
            </a:r>
            <a:r>
              <a:rPr lang="en-GB" dirty="0"/>
              <a:t> = 2</a:t>
            </a:r>
            <a:r>
              <a:rPr lang="en-GB" baseline="30000" dirty="0"/>
              <a:t>s</a:t>
            </a:r>
          </a:p>
          <a:p>
            <a:r>
              <a:rPr lang="en-GB" dirty="0"/>
              <a:t>Number of lines in cache = undetermined</a:t>
            </a:r>
          </a:p>
          <a:p>
            <a:r>
              <a:rPr lang="en-GB" dirty="0"/>
              <a:t>Size of tag = s bits</a:t>
            </a:r>
          </a:p>
        </p:txBody>
      </p:sp>
      <p:pic>
        <p:nvPicPr>
          <p:cNvPr id="4" name="Picture 3"/>
          <p:cNvPicPr>
            <a:picLocks noChangeAspect="1"/>
          </p:cNvPicPr>
          <p:nvPr/>
        </p:nvPicPr>
        <p:blipFill>
          <a:blip r:embed="rId3"/>
          <a:stretch>
            <a:fillRect/>
          </a:stretch>
        </p:blipFill>
        <p:spPr>
          <a:xfrm>
            <a:off x="7377546" y="5206774"/>
            <a:ext cx="1004454" cy="947057"/>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2000" y="533400"/>
            <a:ext cx="7556313" cy="1116106"/>
          </a:xfrm>
        </p:spPr>
        <p:txBody>
          <a:bodyPr/>
          <a:lstStyle/>
          <a:p>
            <a:r>
              <a:rPr lang="en-US" dirty="0">
                <a:effectLst>
                  <a:outerShdw blurRad="38100" dist="38100" dir="2700000" algn="tl">
                    <a:srgbClr val="000000">
                      <a:alpha val="43137"/>
                    </a:srgbClr>
                  </a:outerShdw>
                </a:effectLst>
              </a:rPr>
              <a:t>Set Associative Mapping</a:t>
            </a:r>
          </a:p>
        </p:txBody>
      </p:sp>
      <p:sp>
        <p:nvSpPr>
          <p:cNvPr id="47107" name="Rectangle 3"/>
          <p:cNvSpPr>
            <a:spLocks noGrp="1" noChangeArrowheads="1"/>
          </p:cNvSpPr>
          <p:nvPr>
            <p:ph idx="1"/>
          </p:nvPr>
        </p:nvSpPr>
        <p:spPr/>
        <p:txBody>
          <a:bodyPr/>
          <a:lstStyle/>
          <a:p>
            <a:r>
              <a:rPr lang="en-US" dirty="0" smtClean="0"/>
              <a:t>Compromise that exhibits the strengths of both the direct and associative approaches while reducing their disadvantages</a:t>
            </a:r>
          </a:p>
          <a:p>
            <a:r>
              <a:rPr lang="en-US" dirty="0" smtClean="0"/>
              <a:t>Cache consists of a </a:t>
            </a:r>
            <a:r>
              <a:rPr lang="en-US" dirty="0"/>
              <a:t>number of sets</a:t>
            </a:r>
          </a:p>
          <a:p>
            <a:r>
              <a:rPr lang="en-US" dirty="0"/>
              <a:t>Each set contains a number of lines</a:t>
            </a:r>
          </a:p>
          <a:p>
            <a:r>
              <a:rPr lang="en-US" dirty="0"/>
              <a:t>A given block maps to any line in a given </a:t>
            </a:r>
            <a:r>
              <a:rPr lang="en-US" dirty="0" smtClean="0"/>
              <a:t>set</a:t>
            </a:r>
          </a:p>
          <a:p>
            <a:r>
              <a:rPr lang="en-US" dirty="0" smtClean="0"/>
              <a:t>e.g. 2 lines per set</a:t>
            </a:r>
          </a:p>
          <a:p>
            <a:pPr lvl="1"/>
            <a:r>
              <a:rPr lang="en-US" dirty="0" smtClean="0"/>
              <a:t>2 </a:t>
            </a:r>
            <a:r>
              <a:rPr lang="en-US" dirty="0"/>
              <a:t>way associative mapping</a:t>
            </a:r>
          </a:p>
          <a:p>
            <a:pPr lvl="1"/>
            <a:r>
              <a:rPr lang="en-US" dirty="0"/>
              <a:t>A given block can be in one of 2 lines in only one set</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304800" y="990600"/>
            <a:ext cx="3429000" cy="3600450"/>
          </a:xfrm>
        </p:spPr>
        <p:txBody>
          <a:bodyPr>
            <a:noAutofit/>
          </a:bodyPr>
          <a:lstStyle/>
          <a:p>
            <a:pPr algn="ctr"/>
            <a:r>
              <a:rPr lang="en-GB" sz="2800" dirty="0">
                <a:effectLst>
                  <a:outerShdw blurRad="38100" dist="38100" dir="2700000" algn="tl">
                    <a:srgbClr val="000000">
                      <a:alpha val="43137"/>
                    </a:srgbClr>
                  </a:outerShdw>
                </a:effectLst>
              </a:rPr>
              <a:t>Mapping From Main Memory</a:t>
            </a:r>
            <a:r>
              <a:rPr lang="en-GB" sz="2800" dirty="0" smtClean="0">
                <a:effectLst>
                  <a:outerShdw blurRad="38100" dist="38100" dir="2700000" algn="tl">
                    <a:srgbClr val="000000">
                      <a:alpha val="43137"/>
                    </a:srgbClr>
                  </a:outerShdw>
                </a:effectLst>
              </a:rPr>
              <a:t> </a:t>
            </a:r>
            <a:br>
              <a:rPr lang="en-GB" sz="2800" dirty="0" smtClean="0">
                <a:effectLst>
                  <a:outerShdw blurRad="38100" dist="38100" dir="2700000" algn="tl">
                    <a:srgbClr val="000000">
                      <a:alpha val="43137"/>
                    </a:srgbClr>
                  </a:outerShdw>
                </a:effectLst>
              </a:rPr>
            </a:br>
            <a:r>
              <a:rPr lang="en-GB" sz="2800" dirty="0" smtClean="0">
                <a:effectLst>
                  <a:outerShdw blurRad="38100" dist="38100" dir="2700000" algn="tl">
                    <a:srgbClr val="000000">
                      <a:alpha val="43137"/>
                    </a:srgbClr>
                  </a:outerShdw>
                </a:effectLst>
              </a:rPr>
              <a:t>to </a:t>
            </a:r>
            <a:r>
              <a:rPr lang="en-GB" sz="2800" dirty="0">
                <a:effectLst>
                  <a:outerShdw blurRad="38100" dist="38100" dir="2700000" algn="tl">
                    <a:srgbClr val="000000">
                      <a:alpha val="43137"/>
                    </a:srgbClr>
                  </a:outerShdw>
                </a:effectLst>
              </a:rPr>
              <a:t>Cache</a:t>
            </a:r>
            <a:r>
              <a:rPr lang="en-GB" sz="2800" dirty="0" smtClean="0">
                <a:effectLst>
                  <a:outerShdw blurRad="38100" dist="38100" dir="2700000" algn="tl">
                    <a:srgbClr val="000000">
                      <a:alpha val="43137"/>
                    </a:srgbClr>
                  </a:outerShdw>
                </a:effectLst>
              </a:rPr>
              <a:t>:</a:t>
            </a:r>
            <a:br>
              <a:rPr lang="en-GB" sz="2800" dirty="0" smtClean="0">
                <a:effectLst>
                  <a:outerShdw blurRad="38100" dist="38100" dir="2700000" algn="tl">
                    <a:srgbClr val="000000">
                      <a:alpha val="43137"/>
                    </a:srgbClr>
                  </a:outerShdw>
                </a:effectLst>
              </a:rPr>
            </a:br>
            <a:r>
              <a:rPr lang="en-GB" sz="2800" dirty="0" smtClean="0">
                <a:effectLst>
                  <a:outerShdw blurRad="38100" dist="38100" dir="2700000" algn="tl">
                    <a:srgbClr val="000000">
                      <a:alpha val="43137"/>
                    </a:srgbClr>
                  </a:outerShdw>
                </a:effectLst>
              </a:rPr>
              <a:t/>
            </a:r>
            <a:br>
              <a:rPr lang="en-GB" sz="2800" dirty="0" smtClean="0">
                <a:effectLst>
                  <a:outerShdw blurRad="38100" dist="38100" dir="2700000" algn="tl">
                    <a:srgbClr val="000000">
                      <a:alpha val="43137"/>
                    </a:srgbClr>
                  </a:outerShdw>
                </a:effectLst>
              </a:rPr>
            </a:br>
            <a:r>
              <a:rPr lang="en-GB" sz="2800" i="1" dirty="0" smtClean="0">
                <a:effectLst>
                  <a:outerShdw blurRad="38100" dist="38100" dir="2700000" algn="tl">
                    <a:srgbClr val="000000">
                      <a:alpha val="43137"/>
                    </a:srgbClr>
                  </a:outerShdw>
                </a:effectLst>
              </a:rPr>
              <a:t>k</a:t>
            </a:r>
            <a:r>
              <a:rPr lang="en-GB" sz="2800" dirty="0" smtClean="0">
                <a:effectLst>
                  <a:outerShdw blurRad="38100" dist="38100" dir="2700000" algn="tl">
                    <a:srgbClr val="000000">
                      <a:alpha val="43137"/>
                    </a:srgbClr>
                  </a:outerShdw>
                </a:effectLst>
              </a:rPr>
              <a:t>-Way</a:t>
            </a:r>
            <a:br>
              <a:rPr lang="en-GB" sz="2800" dirty="0" smtClean="0">
                <a:effectLst>
                  <a:outerShdw blurRad="38100" dist="38100" dir="2700000" algn="tl">
                    <a:srgbClr val="000000">
                      <a:alpha val="43137"/>
                    </a:srgbClr>
                  </a:outerShdw>
                </a:effectLst>
              </a:rPr>
            </a:br>
            <a:r>
              <a:rPr lang="en-GB" sz="2800" dirty="0" smtClean="0">
                <a:effectLst>
                  <a:outerShdw blurRad="38100" dist="38100" dir="2700000" algn="tl">
                    <a:srgbClr val="000000">
                      <a:alpha val="43137"/>
                    </a:srgbClr>
                  </a:outerShdw>
                </a:effectLst>
              </a:rPr>
              <a:t> Set Associative</a:t>
            </a:r>
            <a:endParaRPr lang="en-GB" sz="2800" dirty="0">
              <a:effectLst>
                <a:outerShdw blurRad="38100" dist="38100" dir="2700000" algn="tl">
                  <a:srgbClr val="000000">
                    <a:alpha val="43137"/>
                  </a:srgbClr>
                </a:outerShdw>
              </a:effectLst>
            </a:endParaRPr>
          </a:p>
        </p:txBody>
      </p:sp>
      <p:pic>
        <p:nvPicPr>
          <p:cNvPr id="4" name="Picture 3" descr="f1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844636" y="0"/>
            <a:ext cx="5299364" cy="6858000"/>
          </a:xfrm>
          <a:prstGeom prst="rect">
            <a:avLst/>
          </a:prstGeom>
        </p:spPr>
      </p:pic>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0" y="0"/>
            <a:ext cx="1905000" cy="3352800"/>
          </a:xfrm>
        </p:spPr>
        <p:txBody>
          <a:bodyPr>
            <a:normAutofit/>
          </a:bodyPr>
          <a:lstStyle/>
          <a:p>
            <a:pPr algn="ctr"/>
            <a:r>
              <a:rPr lang="en-US" i="1" dirty="0" smtClean="0">
                <a:effectLst>
                  <a:outerShdw blurRad="38100" dist="38100" dir="2700000" algn="tl">
                    <a:srgbClr val="000000">
                      <a:alpha val="43137"/>
                    </a:srgbClr>
                  </a:outerShdw>
                </a:effectLst>
              </a:rPr>
              <a:t>k</a:t>
            </a:r>
            <a:r>
              <a:rPr lang="en-US" sz="2222" i="1" dirty="0" smtClean="0">
                <a:effectLst>
                  <a:outerShdw blurRad="38100" dist="38100" dir="2700000" algn="tl">
                    <a:srgbClr val="000000">
                      <a:alpha val="43137"/>
                    </a:srgbClr>
                  </a:outerShdw>
                </a:effectLst>
              </a:rPr>
              <a:t>-</a:t>
            </a:r>
            <a:r>
              <a:rPr lang="en-US" sz="2222" dirty="0">
                <a:effectLst>
                  <a:outerShdw blurRad="38100" dist="38100" dir="2700000" algn="tl">
                    <a:srgbClr val="000000">
                      <a:alpha val="43137"/>
                    </a:srgbClr>
                  </a:outerShdw>
                </a:effectLst>
              </a:rPr>
              <a:t>Way</a:t>
            </a:r>
            <a:r>
              <a:rPr lang="en-US" sz="2222" dirty="0" smtClean="0">
                <a:effectLst>
                  <a:outerShdw blurRad="38100" dist="38100" dir="2700000" algn="tl">
                    <a:srgbClr val="000000">
                      <a:alpha val="43137"/>
                    </a:srgbClr>
                  </a:outerShdw>
                </a:effectLst>
              </a:rPr>
              <a:t> </a:t>
            </a:r>
            <a:br>
              <a:rPr lang="en-US" sz="2222" dirty="0" smtClean="0">
                <a:effectLst>
                  <a:outerShdw blurRad="38100" dist="38100" dir="2700000" algn="tl">
                    <a:srgbClr val="000000">
                      <a:alpha val="43137"/>
                    </a:srgbClr>
                  </a:outerShdw>
                </a:effectLst>
              </a:rPr>
            </a:br>
            <a:r>
              <a:rPr lang="en-US" sz="2222" dirty="0" smtClean="0">
                <a:effectLst>
                  <a:outerShdw blurRad="38100" dist="38100" dir="2700000" algn="tl">
                    <a:srgbClr val="000000">
                      <a:alpha val="43137"/>
                    </a:srgbClr>
                  </a:outerShdw>
                </a:effectLst>
              </a:rPr>
              <a:t>Set </a:t>
            </a:r>
            <a:r>
              <a:rPr lang="en-US" sz="2222" dirty="0">
                <a:effectLst>
                  <a:outerShdw blurRad="38100" dist="38100" dir="2700000" algn="tl">
                    <a:srgbClr val="000000">
                      <a:alpha val="43137"/>
                    </a:srgbClr>
                  </a:outerShdw>
                </a:effectLst>
              </a:rPr>
              <a:t>Associative Cache Organization</a:t>
            </a:r>
          </a:p>
        </p:txBody>
      </p:sp>
      <p:pic>
        <p:nvPicPr>
          <p:cNvPr id="4" name="Picture 3" descr="f1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7273" r="8182"/>
              <a:stretch>
                <a:fillRect/>
              </a:stretch>
            </p:blipFill>
          </mc:Choice>
          <mc:Fallback>
            <p:blipFill>
              <a:blip r:embed="rId4"/>
              <a:srcRect l="7273" r="8182"/>
              <a:stretch>
                <a:fillRect/>
              </a:stretch>
            </p:blipFill>
          </mc:Fallback>
        </mc:AlternateContent>
        <p:spPr>
          <a:xfrm>
            <a:off x="1640597" y="0"/>
            <a:ext cx="7503403" cy="6858000"/>
          </a:xfrm>
          <a:prstGeom prst="rect">
            <a:avLst/>
          </a:prstGeom>
        </p:spPr>
      </p:pic>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533400"/>
            <a:ext cx="7556500" cy="1116012"/>
          </a:xfrm>
        </p:spPr>
        <p:txBody>
          <a:bodyPr/>
          <a:lstStyle/>
          <a:p>
            <a:r>
              <a:rPr lang="en-GB" dirty="0" smtClean="0">
                <a:effectLst>
                  <a:outerShdw blurRad="38100" dist="38100" dir="2700000" algn="tl">
                    <a:srgbClr val="000000">
                      <a:alpha val="43137"/>
                    </a:srgbClr>
                  </a:outerShdw>
                </a:effectLst>
              </a:rPr>
              <a:t>Key Characteristics of Computer Memory Systems</a:t>
            </a:r>
            <a:endParaRPr lang="en-GB"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81000" y="1905000"/>
            <a:ext cx="8431917" cy="4171950"/>
          </a:xfrm>
          <a:prstGeom prst="rect">
            <a:avLst/>
          </a:prstGeom>
        </p:spPr>
      </p:pic>
      <p:sp>
        <p:nvSpPr>
          <p:cNvPr id="5" name="TextBox 4"/>
          <p:cNvSpPr txBox="1"/>
          <p:nvPr/>
        </p:nvSpPr>
        <p:spPr>
          <a:xfrm>
            <a:off x="2133600" y="6248400"/>
            <a:ext cx="5982227" cy="338554"/>
          </a:xfrm>
          <a:prstGeom prst="rect">
            <a:avLst/>
          </a:prstGeom>
          <a:noFill/>
        </p:spPr>
        <p:txBody>
          <a:bodyPr wrap="none" rtlCol="0">
            <a:spAutoFit/>
          </a:bodyPr>
          <a:lstStyle/>
          <a:p>
            <a:r>
              <a:rPr lang="en-US" sz="1600" dirty="0">
                <a:latin typeface="+mn-lt"/>
              </a:rPr>
              <a:t>Table 4.1    Key Characteristics of Computer Memory Systems</a:t>
            </a:r>
            <a:r>
              <a:rPr lang="en-US" sz="1600" dirty="0" smtClean="0">
                <a:latin typeface="+mn-lt"/>
              </a:rPr>
              <a:t> </a:t>
            </a:r>
            <a:endParaRPr lang="en-US" sz="1600" dirty="0">
              <a:latin typeface="+mn-lt"/>
            </a:endParaRPr>
          </a:p>
        </p:txBody>
      </p:sp>
    </p:spTree>
  </p:cSld>
  <p:clrMapOvr>
    <a:masterClrMapping/>
  </p:clrMapOvr>
  <p:transition spd="med">
    <p:cover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Set Associative Mapping Summary</a:t>
            </a:r>
          </a:p>
        </p:txBody>
      </p:sp>
      <p:sp>
        <p:nvSpPr>
          <p:cNvPr id="153605" name="Rectangle 5"/>
          <p:cNvSpPr>
            <a:spLocks noGrp="1" noChangeArrowheads="1"/>
          </p:cNvSpPr>
          <p:nvPr>
            <p:ph idx="1"/>
          </p:nvPr>
        </p:nvSpPr>
        <p:spPr>
          <a:xfrm>
            <a:off x="498474" y="1905000"/>
            <a:ext cx="7556313" cy="4572000"/>
          </a:xfrm>
        </p:spPr>
        <p:txBody>
          <a:bodyPr>
            <a:normAutofit fontScale="92500" lnSpcReduction="10000"/>
          </a:bodyPr>
          <a:lstStyle/>
          <a:p>
            <a:r>
              <a:rPr lang="en-GB" dirty="0"/>
              <a:t>Address length = (s + w) bits</a:t>
            </a:r>
          </a:p>
          <a:p>
            <a:r>
              <a:rPr lang="en-GB" dirty="0"/>
              <a:t>Number of addressable units = 2</a:t>
            </a:r>
            <a:r>
              <a:rPr lang="en-GB" baseline="30000" dirty="0"/>
              <a:t>s+w </a:t>
            </a:r>
            <a:r>
              <a:rPr lang="en-GB" dirty="0"/>
              <a:t>words or bytes</a:t>
            </a:r>
          </a:p>
          <a:p>
            <a:r>
              <a:rPr lang="en-GB" dirty="0"/>
              <a:t>Block size = line size = 2</a:t>
            </a:r>
            <a:r>
              <a:rPr lang="en-GB" baseline="30000" dirty="0"/>
              <a:t>w</a:t>
            </a:r>
            <a:r>
              <a:rPr lang="en-GB" dirty="0"/>
              <a:t> words or bytes</a:t>
            </a:r>
          </a:p>
          <a:p>
            <a:r>
              <a:rPr lang="en-GB" dirty="0"/>
              <a:t>Number of blocks in main memory =</a:t>
            </a:r>
            <a:r>
              <a:rPr lang="en-GB" dirty="0" smtClean="0"/>
              <a:t> 2</a:t>
            </a:r>
            <a:r>
              <a:rPr lang="en-GB" baseline="30000" dirty="0" smtClean="0"/>
              <a:t>s+w/</a:t>
            </a:r>
            <a:r>
              <a:rPr lang="en-GB" dirty="0" smtClean="0"/>
              <a:t>2</a:t>
            </a:r>
            <a:r>
              <a:rPr lang="en-GB" baseline="30000" dirty="0" smtClean="0"/>
              <a:t>w=</a:t>
            </a:r>
            <a:r>
              <a:rPr lang="en-GB" dirty="0" smtClean="0"/>
              <a:t>2</a:t>
            </a:r>
            <a:r>
              <a:rPr lang="en-GB" baseline="30000" dirty="0" smtClean="0"/>
              <a:t>s</a:t>
            </a:r>
            <a:endParaRPr lang="en-GB" dirty="0" smtClean="0"/>
          </a:p>
          <a:p>
            <a:r>
              <a:rPr lang="en-GB" dirty="0"/>
              <a:t>Number of lines in set = k</a:t>
            </a:r>
          </a:p>
          <a:p>
            <a:r>
              <a:rPr lang="en-GB" dirty="0"/>
              <a:t>Number of sets = v = 2</a:t>
            </a:r>
            <a:r>
              <a:rPr lang="en-GB" baseline="30000" dirty="0"/>
              <a:t>d</a:t>
            </a:r>
          </a:p>
          <a:p>
            <a:r>
              <a:rPr lang="en-GB" dirty="0"/>
              <a:t>Number of lines in cache =</a:t>
            </a:r>
            <a:r>
              <a:rPr lang="en-GB" dirty="0" smtClean="0"/>
              <a:t> m=kv </a:t>
            </a:r>
            <a:r>
              <a:rPr lang="en-GB" dirty="0"/>
              <a:t>= k * </a:t>
            </a:r>
            <a:r>
              <a:rPr lang="en-GB" dirty="0" smtClean="0"/>
              <a:t>2</a:t>
            </a:r>
            <a:r>
              <a:rPr lang="en-GB" baseline="30000" dirty="0" smtClean="0"/>
              <a:t>d</a:t>
            </a:r>
          </a:p>
          <a:p>
            <a:r>
              <a:rPr lang="en-GB" dirty="0" smtClean="0"/>
              <a:t>Size of cache = </a:t>
            </a:r>
            <a:r>
              <a:rPr lang="en-GB" i="1" dirty="0" smtClean="0"/>
              <a:t>k * 2</a:t>
            </a:r>
            <a:r>
              <a:rPr lang="en-GB" sz="2054" baseline="30000" dirty="0" smtClean="0"/>
              <a:t>d+w</a:t>
            </a:r>
            <a:r>
              <a:rPr lang="en-GB" i="1" dirty="0" smtClean="0"/>
              <a:t> </a:t>
            </a:r>
            <a:r>
              <a:rPr lang="en-GB" dirty="0" smtClean="0"/>
              <a:t>words or bytes</a:t>
            </a:r>
            <a:endParaRPr lang="en-GB" baseline="30000" dirty="0" smtClean="0"/>
          </a:p>
          <a:p>
            <a:r>
              <a:rPr lang="en-GB" dirty="0"/>
              <a:t>Size of tag = (s – d) bits</a:t>
            </a:r>
          </a:p>
        </p:txBody>
      </p:sp>
      <p:pic>
        <p:nvPicPr>
          <p:cNvPr id="5" name="Picture 4"/>
          <p:cNvPicPr>
            <a:picLocks noChangeAspect="1"/>
          </p:cNvPicPr>
          <p:nvPr/>
        </p:nvPicPr>
        <p:blipFill>
          <a:blip r:embed="rId3"/>
          <a:stretch>
            <a:fillRect/>
          </a:stretch>
        </p:blipFill>
        <p:spPr>
          <a:xfrm>
            <a:off x="7377546" y="5206774"/>
            <a:ext cx="1004454" cy="94705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5.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0"/>
            <a:ext cx="8875059" cy="6858000"/>
          </a:xfrm>
          <a:prstGeom prst="rect">
            <a:avLst/>
          </a:prstGeom>
        </p:spPr>
      </p:pic>
    </p:spTree>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85800" y="228600"/>
            <a:ext cx="7556313" cy="1116106"/>
          </a:xfrm>
        </p:spPr>
        <p:txBody>
          <a:bodyPr>
            <a:normAutofit/>
          </a:bodyPr>
          <a:lstStyle/>
          <a:p>
            <a:r>
              <a:rPr lang="en-GB" sz="2800" dirty="0" smtClean="0"/>
              <a:t/>
            </a:r>
            <a:br>
              <a:rPr lang="en-GB" sz="2800" dirty="0" smtClean="0"/>
            </a:br>
            <a:r>
              <a:rPr lang="en-GB" sz="2800" dirty="0">
                <a:effectLst>
                  <a:outerShdw blurRad="38100" dist="38100" dir="2700000" algn="tl">
                    <a:srgbClr val="000000">
                      <a:alpha val="43137"/>
                    </a:srgbClr>
                  </a:outerShdw>
                </a:effectLst>
              </a:rPr>
              <a:t>Varying Associativity</a:t>
            </a:r>
            <a:r>
              <a:rPr lang="en-GB" sz="2800" dirty="0" smtClean="0">
                <a:effectLst>
                  <a:outerShdw blurRad="38100" dist="38100" dir="2700000" algn="tl">
                    <a:srgbClr val="000000">
                      <a:alpha val="43137"/>
                    </a:srgbClr>
                  </a:outerShdw>
                </a:effectLst>
              </a:rPr>
              <a:t> Over </a:t>
            </a:r>
            <a:r>
              <a:rPr lang="en-GB" sz="2800" dirty="0">
                <a:effectLst>
                  <a:outerShdw blurRad="38100" dist="38100" dir="2700000" algn="tl">
                    <a:srgbClr val="000000">
                      <a:alpha val="43137"/>
                    </a:srgbClr>
                  </a:outerShdw>
                </a:effectLst>
              </a:rPr>
              <a:t>Cache Size</a:t>
            </a:r>
          </a:p>
        </p:txBody>
      </p:sp>
      <p:pic>
        <p:nvPicPr>
          <p:cNvPr id="5" name="Picture 4" descr="f1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5455" b="11818"/>
              <a:stretch>
                <a:fillRect/>
              </a:stretch>
            </p:blipFill>
          </mc:Choice>
          <mc:Fallback>
            <p:blipFill>
              <a:blip r:embed="rId4"/>
              <a:srcRect t="25455" b="11818"/>
              <a:stretch>
                <a:fillRect/>
              </a:stretch>
            </p:blipFill>
          </mc:Fallback>
        </mc:AlternateContent>
        <p:spPr>
          <a:xfrm>
            <a:off x="990600" y="1298698"/>
            <a:ext cx="6848513" cy="5559302"/>
          </a:xfrm>
          <a:prstGeom prst="rect">
            <a:avLst/>
          </a:prstGeom>
        </p:spPr>
      </p:pic>
    </p:spTree>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533400"/>
            <a:ext cx="7556313" cy="1116106"/>
          </a:xfrm>
        </p:spPr>
        <p:txBody>
          <a:bodyPr/>
          <a:lstStyle/>
          <a:p>
            <a:r>
              <a:rPr lang="en-US" dirty="0">
                <a:effectLst>
                  <a:outerShdw blurRad="38100" dist="38100" dir="2700000" algn="tl">
                    <a:srgbClr val="000000">
                      <a:alpha val="43137"/>
                    </a:srgbClr>
                  </a:outerShdw>
                </a:effectLst>
              </a:rPr>
              <a:t>Replacement </a:t>
            </a:r>
            <a:r>
              <a:rPr lang="en-US" dirty="0" smtClean="0">
                <a:effectLst>
                  <a:outerShdw blurRad="38100" dist="38100" dir="2700000" algn="tl">
                    <a:srgbClr val="000000">
                      <a:alpha val="43137"/>
                    </a:srgbClr>
                  </a:outerShdw>
                </a:effectLst>
              </a:rPr>
              <a:t>Algorithms</a:t>
            </a:r>
            <a:endParaRPr lang="en-US" dirty="0">
              <a:effectLst>
                <a:outerShdw blurRad="38100" dist="38100" dir="2700000" algn="tl">
                  <a:srgbClr val="000000">
                    <a:alpha val="43137"/>
                  </a:srgbClr>
                </a:outerShdw>
              </a:effectLst>
            </a:endParaRPr>
          </a:p>
        </p:txBody>
      </p:sp>
      <p:sp>
        <p:nvSpPr>
          <p:cNvPr id="52227" name="Rectangle 3"/>
          <p:cNvSpPr>
            <a:spLocks noGrp="1" noChangeArrowheads="1"/>
          </p:cNvSpPr>
          <p:nvPr>
            <p:ph idx="1"/>
          </p:nvPr>
        </p:nvSpPr>
        <p:spPr>
          <a:xfrm>
            <a:off x="533400" y="2286000"/>
            <a:ext cx="7556313" cy="4221163"/>
          </a:xfrm>
        </p:spPr>
        <p:txBody>
          <a:bodyPr/>
          <a:lstStyle/>
          <a:p>
            <a:r>
              <a:rPr lang="en-US" dirty="0" smtClean="0"/>
              <a:t>Once the cache has been filled, when a new block is brought into the cache, one of the existing blocks must be replaced</a:t>
            </a:r>
          </a:p>
          <a:p>
            <a:r>
              <a:rPr lang="en-US" dirty="0" smtClean="0"/>
              <a:t>For direct mapping there is only one possible line for any particular block and no choice is possible</a:t>
            </a:r>
          </a:p>
          <a:p>
            <a:r>
              <a:rPr lang="en-US" dirty="0" smtClean="0"/>
              <a:t>For the associative and set-associative techniques a replacement algorithm is needed</a:t>
            </a:r>
          </a:p>
          <a:p>
            <a:r>
              <a:rPr lang="en-US" dirty="0" smtClean="0"/>
              <a:t>To achieve high speed, an algorithm must be implemented in hardware</a:t>
            </a:r>
          </a:p>
          <a:p>
            <a:endParaRPr lang="en-US" dirty="0"/>
          </a:p>
        </p:txBody>
      </p:sp>
      <p:pic>
        <p:nvPicPr>
          <p:cNvPr id="4" name="Picture 3"/>
          <p:cNvPicPr>
            <a:picLocks noChangeAspect="1"/>
          </p:cNvPicPr>
          <p:nvPr/>
        </p:nvPicPr>
        <p:blipFill>
          <a:blip r:embed="rId3"/>
          <a:stretch>
            <a:fillRect/>
          </a:stretch>
        </p:blipFill>
        <p:spPr>
          <a:xfrm>
            <a:off x="7010400" y="228600"/>
            <a:ext cx="1739900" cy="17145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a:xfrm>
            <a:off x="685800" y="533400"/>
            <a:ext cx="7556313" cy="1116106"/>
          </a:xfrm>
        </p:spPr>
        <p:txBody>
          <a:bodyPr/>
          <a:lstStyle/>
          <a:p>
            <a:r>
              <a:rPr lang="en-US" dirty="0" smtClean="0">
                <a:solidFill>
                  <a:srgbClr val="666699"/>
                </a:solidFill>
              </a:rPr>
              <a:t>The four most common replacement algorithms are:</a:t>
            </a:r>
            <a:endParaRPr lang="en-US" dirty="0">
              <a:solidFill>
                <a:srgbClr val="666699"/>
              </a:solidFill>
            </a:endParaRPr>
          </a:p>
        </p:txBody>
      </p:sp>
      <p:sp>
        <p:nvSpPr>
          <p:cNvPr id="54277" name="Rectangle 5"/>
          <p:cNvSpPr>
            <a:spLocks noGrp="1" noChangeArrowheads="1"/>
          </p:cNvSpPr>
          <p:nvPr>
            <p:ph idx="1"/>
          </p:nvPr>
        </p:nvSpPr>
        <p:spPr>
          <a:xfrm>
            <a:off x="498474" y="1981200"/>
            <a:ext cx="7807326" cy="4648200"/>
          </a:xfrm>
        </p:spPr>
        <p:txBody>
          <a:bodyPr>
            <a:normAutofit lnSpcReduction="10000"/>
          </a:bodyPr>
          <a:lstStyle/>
          <a:p>
            <a:r>
              <a:rPr lang="en-US" dirty="0" smtClean="0"/>
              <a:t>Least recently used (LRU)</a:t>
            </a:r>
          </a:p>
          <a:p>
            <a:pPr lvl="1"/>
            <a:r>
              <a:rPr lang="en-US" dirty="0" smtClean="0"/>
              <a:t>Most effective</a:t>
            </a:r>
          </a:p>
          <a:p>
            <a:pPr lvl="1"/>
            <a:r>
              <a:rPr lang="en-US" dirty="0" smtClean="0"/>
              <a:t>Replace that block in the set that has been in the cache longest with no reference to it</a:t>
            </a:r>
          </a:p>
          <a:p>
            <a:pPr lvl="1"/>
            <a:r>
              <a:rPr lang="en-US" dirty="0" smtClean="0"/>
              <a:t>Because of its simplicity of implementation, LRU is the most popular replacement algorithm</a:t>
            </a:r>
          </a:p>
          <a:p>
            <a:r>
              <a:rPr lang="en-US" dirty="0" smtClean="0"/>
              <a:t>First-in-first-out (FIFO)</a:t>
            </a:r>
          </a:p>
          <a:p>
            <a:pPr lvl="1"/>
            <a:r>
              <a:rPr lang="en-US" dirty="0" smtClean="0"/>
              <a:t>Replace that block in the set that has been in the cache longest</a:t>
            </a:r>
          </a:p>
          <a:p>
            <a:pPr lvl="1"/>
            <a:r>
              <a:rPr lang="en-US" dirty="0" smtClean="0"/>
              <a:t>Easily implemented as a round-robin or circular buffer technique</a:t>
            </a:r>
          </a:p>
          <a:p>
            <a:r>
              <a:rPr lang="en-US" dirty="0" smtClean="0"/>
              <a:t>Least frequently used (LFU)</a:t>
            </a:r>
          </a:p>
          <a:p>
            <a:pPr lvl="1"/>
            <a:r>
              <a:rPr lang="en-US" dirty="0" smtClean="0"/>
              <a:t>Replace that block in the set that has experienced the fewest references</a:t>
            </a:r>
          </a:p>
          <a:p>
            <a:pPr lvl="1"/>
            <a:r>
              <a:rPr lang="en-US" dirty="0" smtClean="0"/>
              <a:t>Could be implemented by associating a counter with each line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idx="4294967295"/>
          </p:nvPr>
        </p:nvGraphicFramePr>
        <p:xfrm>
          <a:off x="228600" y="457200"/>
          <a:ext cx="86868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0" name="Rectangle 2"/>
          <p:cNvSpPr>
            <a:spLocks noGrp="1" noChangeArrowheads="1"/>
          </p:cNvSpPr>
          <p:nvPr>
            <p:ph type="title" idx="4294967295"/>
          </p:nvPr>
        </p:nvSpPr>
        <p:spPr>
          <a:xfrm>
            <a:off x="3124200" y="304800"/>
            <a:ext cx="2984500" cy="1116013"/>
          </a:xfrm>
        </p:spPr>
        <p:txBody>
          <a:bodyPr/>
          <a:lstStyle/>
          <a:p>
            <a:r>
              <a:rPr lang="en-US" dirty="0">
                <a:effectLst>
                  <a:outerShdw blurRad="38100" dist="38100" dir="2700000" algn="tl">
                    <a:srgbClr val="000000">
                      <a:alpha val="43137"/>
                    </a:srgbClr>
                  </a:outerShdw>
                </a:effectLst>
              </a:rPr>
              <a:t>Write Policy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Write</a:t>
            </a:r>
            <a:r>
              <a:rPr lang="en-US" dirty="0" smtClean="0">
                <a:effectLst>
                  <a:outerShdw blurRad="38100" dist="38100" dir="2700000" algn="tl">
                    <a:srgbClr val="000000">
                      <a:alpha val="43137"/>
                    </a:srgbClr>
                  </a:outerShdw>
                </a:effectLst>
              </a:rPr>
              <a:t> Through</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t>
            </a:r>
            <a:r>
              <a:rPr lang="en-US" dirty="0" smtClean="0">
                <a:solidFill>
                  <a:schemeClr val="accent3"/>
                </a:solidFill>
                <a:effectLst>
                  <a:outerShdw blurRad="38100" dist="38100" dir="2700000" algn="tl">
                    <a:srgbClr val="000000">
                      <a:alpha val="43137"/>
                    </a:srgbClr>
                  </a:outerShdw>
                </a:effectLst>
              </a:rPr>
              <a:t>and Write Back</a:t>
            </a:r>
            <a:endParaRPr lang="en-US" dirty="0">
              <a:solidFill>
                <a:schemeClr val="accent3"/>
              </a:solidFill>
              <a:effectLst>
                <a:outerShdw blurRad="38100" dist="38100" dir="2700000" algn="tl">
                  <a:srgbClr val="000000">
                    <a:alpha val="43137"/>
                  </a:srgbClr>
                </a:outerShdw>
              </a:effectLst>
            </a:endParaRPr>
          </a:p>
        </p:txBody>
      </p:sp>
      <p:sp>
        <p:nvSpPr>
          <p:cNvPr id="55299" name="Rectangle 3"/>
          <p:cNvSpPr>
            <a:spLocks noGrp="1" noChangeArrowheads="1"/>
          </p:cNvSpPr>
          <p:nvPr>
            <p:ph idx="1"/>
          </p:nvPr>
        </p:nvSpPr>
        <p:spPr>
          <a:xfrm>
            <a:off x="498474" y="1981200"/>
            <a:ext cx="8035926" cy="4495800"/>
          </a:xfrm>
        </p:spPr>
        <p:txBody>
          <a:bodyPr>
            <a:normAutofit/>
          </a:bodyPr>
          <a:lstStyle/>
          <a:p>
            <a:r>
              <a:rPr lang="en-US" dirty="0" smtClean="0"/>
              <a:t>Write through</a:t>
            </a:r>
          </a:p>
          <a:p>
            <a:pPr lvl="1"/>
            <a:r>
              <a:rPr lang="en-US" dirty="0" smtClean="0"/>
              <a:t>Simplest technique</a:t>
            </a:r>
          </a:p>
          <a:p>
            <a:pPr lvl="1"/>
            <a:r>
              <a:rPr lang="en-US" dirty="0" smtClean="0"/>
              <a:t>All write operations are made to main memory as well as to the cache</a:t>
            </a:r>
          </a:p>
          <a:p>
            <a:pPr lvl="1"/>
            <a:r>
              <a:rPr lang="en-US" dirty="0" smtClean="0"/>
              <a:t>The main disadvantage of this technique is that it generates substantial memory traffic and may create a bottleneck</a:t>
            </a:r>
          </a:p>
          <a:p>
            <a:r>
              <a:rPr lang="en-US" dirty="0" smtClean="0"/>
              <a:t>Write back</a:t>
            </a:r>
          </a:p>
          <a:p>
            <a:pPr lvl="1"/>
            <a:r>
              <a:rPr lang="en-US" dirty="0" smtClean="0"/>
              <a:t>Minimizes memory writes</a:t>
            </a:r>
          </a:p>
          <a:p>
            <a:pPr lvl="1"/>
            <a:r>
              <a:rPr lang="en-US" dirty="0" smtClean="0"/>
              <a:t>Updates are made only in the cache</a:t>
            </a:r>
          </a:p>
          <a:p>
            <a:pPr lvl="1"/>
            <a:r>
              <a:rPr lang="en-US" dirty="0" smtClean="0"/>
              <a:t>Portions of main memory are invalid and hence accesses by I/O modules can be allowed only through the cache</a:t>
            </a:r>
          </a:p>
          <a:p>
            <a:pPr lvl="1"/>
            <a:r>
              <a:rPr lang="en-US" dirty="0" smtClean="0"/>
              <a:t>This makes for complex circuitry and a potential bottleneck</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a:xfrm>
            <a:off x="381000" y="228600"/>
            <a:ext cx="2819400" cy="1371600"/>
          </a:xfrm>
        </p:spPr>
        <p:txBody>
          <a:bodyPr/>
          <a:lstStyle/>
          <a:p>
            <a:r>
              <a:rPr lang="en-GB" sz="4000" dirty="0">
                <a:effectLst>
                  <a:outerShdw blurRad="38100" dist="38100" dir="2700000" algn="tl">
                    <a:srgbClr val="000000">
                      <a:alpha val="43137"/>
                    </a:srgbClr>
                  </a:outerShdw>
                </a:effectLst>
              </a:rPr>
              <a:t>Line</a:t>
            </a:r>
            <a:r>
              <a:rPr lang="en-GB" sz="4000" dirty="0" smtClean="0">
                <a:effectLst>
                  <a:outerShdw blurRad="38100" dist="38100" dir="2700000" algn="tl">
                    <a:srgbClr val="000000">
                      <a:alpha val="43137"/>
                    </a:srgbClr>
                  </a:outerShdw>
                </a:effectLst>
              </a:rPr>
              <a:t> Size</a:t>
            </a:r>
            <a:endParaRPr lang="en-GB" sz="4000" dirty="0">
              <a:effectLst>
                <a:outerShdw blurRad="38100" dist="38100" dir="2700000" algn="tl">
                  <a:srgbClr val="000000">
                    <a:alpha val="43137"/>
                  </a:srgbClr>
                </a:outerShdw>
              </a:effectLst>
            </a:endParaRPr>
          </a:p>
        </p:txBody>
      </p:sp>
      <p:graphicFrame>
        <p:nvGraphicFramePr>
          <p:cNvPr id="43" name="Content Placeholder 42"/>
          <p:cNvGraphicFramePr>
            <a:graphicFrameLocks noGrp="1"/>
          </p:cNvGraphicFramePr>
          <p:nvPr>
            <p:ph idx="4294967295"/>
          </p:nvPr>
        </p:nvGraphicFramePr>
        <p:xfrm>
          <a:off x="0" y="381000"/>
          <a:ext cx="9144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Multilevel Caches</a:t>
            </a:r>
          </a:p>
        </p:txBody>
      </p:sp>
      <p:sp>
        <p:nvSpPr>
          <p:cNvPr id="190467" name="Rectangle 3"/>
          <p:cNvSpPr>
            <a:spLocks noGrp="1" noChangeArrowheads="1"/>
          </p:cNvSpPr>
          <p:nvPr>
            <p:ph idx="1"/>
          </p:nvPr>
        </p:nvSpPr>
        <p:spPr>
          <a:xfrm>
            <a:off x="498474" y="1295400"/>
            <a:ext cx="7556313" cy="5257800"/>
          </a:xfrm>
        </p:spPr>
        <p:txBody>
          <a:bodyPr>
            <a:normAutofit fontScale="85000" lnSpcReduction="10000"/>
          </a:bodyPr>
          <a:lstStyle/>
          <a:p>
            <a:r>
              <a:rPr lang="en-GB" dirty="0" smtClean="0"/>
              <a:t>As logic density has increased it has become possible to have a cache on the same chip as the processor</a:t>
            </a:r>
          </a:p>
          <a:p>
            <a:r>
              <a:rPr lang="en-GB" dirty="0" smtClean="0"/>
              <a:t>The on-chip cache reduces the processor’s external bus activity and speeds up execution time and increases overall system performance</a:t>
            </a:r>
          </a:p>
          <a:p>
            <a:pPr lvl="1"/>
            <a:r>
              <a:rPr lang="en-GB" dirty="0" smtClean="0"/>
              <a:t>When the requested instruction or data is found in the on-chip cache, the bus access is eliminated</a:t>
            </a:r>
          </a:p>
          <a:p>
            <a:pPr lvl="1"/>
            <a:r>
              <a:rPr lang="en-GB" dirty="0" smtClean="0"/>
              <a:t>On-chip cache accesses will complete appreciably faster than would even zero-wait state bus cycles</a:t>
            </a:r>
          </a:p>
          <a:p>
            <a:pPr lvl="1"/>
            <a:r>
              <a:rPr lang="en-GB" dirty="0" smtClean="0"/>
              <a:t>During this period the bus is free to support other transfers</a:t>
            </a:r>
          </a:p>
          <a:p>
            <a:r>
              <a:rPr lang="en-GB" dirty="0" smtClean="0"/>
              <a:t>Two-level cache:</a:t>
            </a:r>
          </a:p>
          <a:p>
            <a:pPr lvl="1"/>
            <a:r>
              <a:rPr lang="en-GB" dirty="0" smtClean="0"/>
              <a:t>Internal cache designated as level 1 (L1)</a:t>
            </a:r>
          </a:p>
          <a:p>
            <a:pPr lvl="1"/>
            <a:r>
              <a:rPr lang="en-GB" dirty="0" smtClean="0"/>
              <a:t>External cache designated as level 2 (L2)</a:t>
            </a:r>
          </a:p>
          <a:p>
            <a:r>
              <a:rPr lang="en-GB" dirty="0" smtClean="0"/>
              <a:t>Potential savings due to the use of an L2 cache depends on the hit rates in both the L1 and L2 caches</a:t>
            </a:r>
          </a:p>
          <a:p>
            <a:r>
              <a:rPr lang="en-GB" dirty="0" smtClean="0"/>
              <a:t>The use of multilevel caches complicates all of the design issues related to caches, including size, replacement algorithm, and write policy</a:t>
            </a:r>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idx="4294967295"/>
          </p:nvPr>
        </p:nvSpPr>
        <p:spPr>
          <a:xfrm>
            <a:off x="914400" y="228600"/>
            <a:ext cx="7556500" cy="1116012"/>
          </a:xfrm>
        </p:spPr>
        <p:txBody>
          <a:bodyPr/>
          <a:lstStyle/>
          <a:p>
            <a:r>
              <a:rPr lang="en-GB" sz="2400" dirty="0">
                <a:effectLst>
                  <a:outerShdw blurRad="38100" dist="38100" dir="2700000" algn="tl">
                    <a:srgbClr val="000000">
                      <a:alpha val="43137"/>
                    </a:srgbClr>
                  </a:outerShdw>
                </a:effectLst>
              </a:rPr>
              <a:t>Hit Ratio (L1 &amp; L2)</a:t>
            </a:r>
            <a:br>
              <a:rPr lang="en-GB" sz="2400" dirty="0">
                <a:effectLst>
                  <a:outerShdw blurRad="38100" dist="38100" dir="2700000" algn="tl">
                    <a:srgbClr val="000000">
                      <a:alpha val="43137"/>
                    </a:srgbClr>
                  </a:outerShdw>
                </a:effectLst>
              </a:rPr>
            </a:br>
            <a:r>
              <a:rPr lang="en-GB" sz="2400" dirty="0">
                <a:effectLst>
                  <a:outerShdw blurRad="38100" dist="38100" dir="2700000" algn="tl">
                    <a:srgbClr val="000000">
                      <a:alpha val="43137"/>
                    </a:srgbClr>
                  </a:outerShdw>
                </a:effectLst>
              </a:rPr>
              <a:t>For 8</a:t>
            </a:r>
            <a:r>
              <a:rPr lang="en-GB" sz="2400" dirty="0" smtClean="0">
                <a:effectLst>
                  <a:outerShdw blurRad="38100" dist="38100" dir="2700000" algn="tl">
                    <a:srgbClr val="000000">
                      <a:alpha val="43137"/>
                    </a:srgbClr>
                  </a:outerShdw>
                </a:effectLst>
              </a:rPr>
              <a:t> Kbyte </a:t>
            </a:r>
            <a:r>
              <a:rPr lang="en-GB" sz="2400" dirty="0">
                <a:effectLst>
                  <a:outerShdw blurRad="38100" dist="38100" dir="2700000" algn="tl">
                    <a:srgbClr val="000000">
                      <a:alpha val="43137"/>
                    </a:srgbClr>
                  </a:outerShdw>
                </a:effectLst>
              </a:rPr>
              <a:t>and 16</a:t>
            </a:r>
            <a:r>
              <a:rPr lang="en-GB" sz="2400" dirty="0" smtClean="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K</a:t>
            </a:r>
            <a:r>
              <a:rPr lang="en-GB" sz="2400" dirty="0" smtClean="0">
                <a:effectLst>
                  <a:outerShdw blurRad="38100" dist="38100" dir="2700000" algn="tl">
                    <a:srgbClr val="000000">
                      <a:alpha val="43137"/>
                    </a:srgbClr>
                  </a:outerShdw>
                </a:effectLst>
              </a:rPr>
              <a:t>byte </a:t>
            </a:r>
            <a:r>
              <a:rPr lang="en-GB" sz="2400" dirty="0">
                <a:effectLst>
                  <a:outerShdw blurRad="38100" dist="38100" dir="2700000" algn="tl">
                    <a:srgbClr val="000000">
                      <a:alpha val="43137"/>
                    </a:srgbClr>
                  </a:outerShdw>
                </a:effectLst>
              </a:rPr>
              <a:t>L1</a:t>
            </a:r>
          </a:p>
        </p:txBody>
      </p:sp>
      <p:pic>
        <p:nvPicPr>
          <p:cNvPr id="4" name="Picture 3" descr="f17.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5455" b="11818"/>
              <a:stretch>
                <a:fillRect/>
              </a:stretch>
            </p:blipFill>
          </mc:Choice>
          <mc:Fallback>
            <p:blipFill>
              <a:blip r:embed="rId4"/>
              <a:srcRect t="15455" b="11818"/>
              <a:stretch>
                <a:fillRect/>
              </a:stretch>
            </p:blipFill>
          </mc:Fallback>
        </mc:AlternateContent>
        <p:spPr>
          <a:xfrm>
            <a:off x="1061170" y="1059952"/>
            <a:ext cx="6160512" cy="5798048"/>
          </a:xfrm>
          <a:prstGeom prst="rect">
            <a:avLst/>
          </a:prstGeom>
        </p:spPr>
      </p:pic>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en-GB" dirty="0" smtClean="0">
                <a:effectLst>
                  <a:outerShdw blurRad="38100" dist="38100" dir="2700000" algn="tl">
                    <a:srgbClr val="000000">
                      <a:alpha val="43137"/>
                    </a:srgbClr>
                  </a:outerShdw>
                </a:effectLst>
              </a:rPr>
              <a:t>Characteristics of Memory Systems</a:t>
            </a:r>
            <a:endParaRPr lang="en-GB" dirty="0">
              <a:effectLst>
                <a:outerShdw blurRad="38100" dist="38100" dir="2700000" algn="tl">
                  <a:srgbClr val="000000">
                    <a:alpha val="43137"/>
                  </a:srgbClr>
                </a:outerShdw>
              </a:effectLst>
            </a:endParaRPr>
          </a:p>
        </p:txBody>
      </p:sp>
      <p:sp>
        <p:nvSpPr>
          <p:cNvPr id="8195" name="Rectangle 3"/>
          <p:cNvSpPr>
            <a:spLocks noGrp="1" noChangeArrowheads="1"/>
          </p:cNvSpPr>
          <p:nvPr>
            <p:ph idx="1"/>
          </p:nvPr>
        </p:nvSpPr>
        <p:spPr/>
        <p:txBody>
          <a:bodyPr>
            <a:normAutofit fontScale="92500" lnSpcReduction="10000"/>
          </a:bodyPr>
          <a:lstStyle/>
          <a:p>
            <a:r>
              <a:rPr lang="en-GB" dirty="0" smtClean="0"/>
              <a:t>Location</a:t>
            </a:r>
          </a:p>
          <a:p>
            <a:pPr lvl="1"/>
            <a:r>
              <a:rPr lang="en-GB" dirty="0" smtClean="0"/>
              <a:t>Refers to whether memory is internal and external to the computer</a:t>
            </a:r>
          </a:p>
          <a:p>
            <a:pPr lvl="1"/>
            <a:r>
              <a:rPr lang="en-GB" dirty="0" smtClean="0"/>
              <a:t>Internal memory is often equated with main memory</a:t>
            </a:r>
          </a:p>
          <a:p>
            <a:pPr lvl="1"/>
            <a:r>
              <a:rPr lang="en-GB" dirty="0" smtClean="0"/>
              <a:t>Processor requires its own local memory, in the form of registers</a:t>
            </a:r>
          </a:p>
          <a:p>
            <a:pPr lvl="1"/>
            <a:r>
              <a:rPr lang="en-GB" dirty="0" smtClean="0"/>
              <a:t>Cache is another form of internal memory</a:t>
            </a:r>
          </a:p>
          <a:p>
            <a:pPr lvl="1"/>
            <a:r>
              <a:rPr lang="en-GB" dirty="0" smtClean="0"/>
              <a:t>External memory consists of peripheral storage devices that are accessible to the processor via I/O controllers</a:t>
            </a:r>
          </a:p>
          <a:p>
            <a:r>
              <a:rPr lang="en-GB" dirty="0" smtClean="0"/>
              <a:t>Capacity</a:t>
            </a:r>
          </a:p>
          <a:p>
            <a:pPr lvl="1"/>
            <a:r>
              <a:rPr lang="en-GB" dirty="0" smtClean="0"/>
              <a:t>Memory is typically expressed in terms of bytes</a:t>
            </a:r>
          </a:p>
          <a:p>
            <a:r>
              <a:rPr lang="en-GB" dirty="0" smtClean="0"/>
              <a:t>Unit of transfer</a:t>
            </a:r>
          </a:p>
          <a:p>
            <a:pPr lvl="1"/>
            <a:r>
              <a:rPr lang="en-GB" dirty="0" smtClean="0"/>
              <a:t>For internal memory the unit of transfer is equal to the number of electrical lines into and out of the memory module</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Unified</a:t>
            </a:r>
            <a:r>
              <a:rPr lang="en-GB" dirty="0" smtClean="0">
                <a:effectLst>
                  <a:outerShdw blurRad="38100" dist="38100" dir="2700000" algn="tl">
                    <a:srgbClr val="000000">
                      <a:alpha val="43137"/>
                    </a:srgbClr>
                  </a:outerShdw>
                </a:effectLst>
              </a:rPr>
              <a:t> Versus </a:t>
            </a:r>
            <a:r>
              <a:rPr lang="en-GB" dirty="0">
                <a:effectLst>
                  <a:outerShdw blurRad="38100" dist="38100" dir="2700000" algn="tl">
                    <a:srgbClr val="000000">
                      <a:alpha val="43137"/>
                    </a:srgbClr>
                  </a:outerShdw>
                </a:effectLst>
              </a:rPr>
              <a:t>Split Caches</a:t>
            </a:r>
          </a:p>
        </p:txBody>
      </p:sp>
      <p:sp>
        <p:nvSpPr>
          <p:cNvPr id="192515" name="Rectangle 3"/>
          <p:cNvSpPr>
            <a:spLocks noGrp="1" noChangeArrowheads="1"/>
          </p:cNvSpPr>
          <p:nvPr>
            <p:ph idx="1"/>
          </p:nvPr>
        </p:nvSpPr>
        <p:spPr>
          <a:xfrm>
            <a:off x="498474" y="1752600"/>
            <a:ext cx="7556313" cy="4724400"/>
          </a:xfrm>
        </p:spPr>
        <p:txBody>
          <a:bodyPr>
            <a:normAutofit fontScale="92500" lnSpcReduction="20000"/>
          </a:bodyPr>
          <a:lstStyle/>
          <a:p>
            <a:r>
              <a:rPr lang="en-GB" dirty="0" smtClean="0"/>
              <a:t>Has become common to split cache:</a:t>
            </a:r>
          </a:p>
          <a:p>
            <a:pPr lvl="1"/>
            <a:r>
              <a:rPr lang="en-GB" dirty="0" smtClean="0"/>
              <a:t>One dedicated to instructions</a:t>
            </a:r>
          </a:p>
          <a:p>
            <a:pPr lvl="1"/>
            <a:r>
              <a:rPr lang="en-GB" dirty="0" smtClean="0"/>
              <a:t>One dedicated to data</a:t>
            </a:r>
          </a:p>
          <a:p>
            <a:pPr lvl="1"/>
            <a:r>
              <a:rPr lang="en-GB" dirty="0" smtClean="0"/>
              <a:t>Both exist at the same level, typically as two L1 caches</a:t>
            </a:r>
          </a:p>
          <a:p>
            <a:r>
              <a:rPr lang="en-GB" dirty="0"/>
              <a:t>Advantages of unified </a:t>
            </a:r>
            <a:r>
              <a:rPr lang="en-GB" dirty="0" smtClean="0"/>
              <a:t>cache:</a:t>
            </a:r>
          </a:p>
          <a:p>
            <a:pPr lvl="1"/>
            <a:r>
              <a:rPr lang="en-GB" dirty="0"/>
              <a:t>Higher hit rate</a:t>
            </a:r>
          </a:p>
          <a:p>
            <a:pPr lvl="2"/>
            <a:r>
              <a:rPr lang="en-GB" dirty="0"/>
              <a:t>Balances load of instruction and data </a:t>
            </a:r>
            <a:r>
              <a:rPr lang="en-GB" dirty="0" smtClean="0"/>
              <a:t>fetches automatically</a:t>
            </a:r>
          </a:p>
          <a:p>
            <a:pPr lvl="2"/>
            <a:r>
              <a:rPr lang="en-GB" dirty="0"/>
              <a:t>Only one cache</a:t>
            </a:r>
            <a:r>
              <a:rPr lang="en-GB" dirty="0" smtClean="0"/>
              <a:t> needs to be designed and implemented</a:t>
            </a:r>
          </a:p>
          <a:p>
            <a:r>
              <a:rPr lang="en-GB" dirty="0" smtClean="0"/>
              <a:t>Trend is toward split caches at the L1 and unified caches for higher levels</a:t>
            </a:r>
          </a:p>
          <a:p>
            <a:r>
              <a:rPr lang="en-GB" dirty="0" smtClean="0"/>
              <a:t>Advantages </a:t>
            </a:r>
            <a:r>
              <a:rPr lang="en-GB" dirty="0"/>
              <a:t>of split </a:t>
            </a:r>
            <a:r>
              <a:rPr lang="en-GB" dirty="0" smtClean="0"/>
              <a:t>cache:</a:t>
            </a:r>
          </a:p>
          <a:p>
            <a:pPr lvl="1"/>
            <a:r>
              <a:rPr lang="en-GB" dirty="0"/>
              <a:t>Eliminates cache contention between instruction fetch/decode unit and execution unit</a:t>
            </a:r>
          </a:p>
          <a:p>
            <a:pPr lvl="2"/>
            <a:r>
              <a:rPr lang="en-GB" dirty="0"/>
              <a:t>Important in pipelining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idx="4294967295"/>
          </p:nvPr>
        </p:nvSpPr>
        <p:spPr>
          <a:xfrm>
            <a:off x="7239000" y="2438400"/>
            <a:ext cx="1905000" cy="1676400"/>
          </a:xfrm>
        </p:spPr>
        <p:txBody>
          <a:bodyPr/>
          <a:lstStyle/>
          <a:p>
            <a:pPr algn="ctr"/>
            <a:r>
              <a:rPr lang="en-US" sz="3400" dirty="0">
                <a:effectLst>
                  <a:outerShdw blurRad="38100" dist="38100" dir="2700000" algn="tl">
                    <a:srgbClr val="000000">
                      <a:alpha val="43137"/>
                    </a:srgbClr>
                  </a:outerShdw>
                </a:effectLst>
              </a:rPr>
              <a:t>Pentium 4</a:t>
            </a:r>
            <a:r>
              <a:rPr lang="en-US" sz="3400" dirty="0" smtClean="0">
                <a:effectLst>
                  <a:outerShdw blurRad="38100" dist="38100" dir="2700000" algn="tl">
                    <a:srgbClr val="000000">
                      <a:alpha val="43137"/>
                    </a:srgbClr>
                  </a:outerShdw>
                </a:effectLst>
              </a:rPr>
              <a:t> </a:t>
            </a:r>
            <a:br>
              <a:rPr lang="en-US" sz="3400" dirty="0" smtClean="0">
                <a:effectLst>
                  <a:outerShdw blurRad="38100" dist="38100" dir="2700000" algn="tl">
                    <a:srgbClr val="000000">
                      <a:alpha val="43137"/>
                    </a:srgbClr>
                  </a:outerShdw>
                </a:effectLst>
              </a:rPr>
            </a:br>
            <a:r>
              <a:rPr lang="en-US" sz="3400" dirty="0" smtClean="0">
                <a:effectLst>
                  <a:outerShdw blurRad="38100" dist="38100" dir="2700000" algn="tl">
                    <a:srgbClr val="000000">
                      <a:alpha val="43137"/>
                    </a:srgbClr>
                  </a:outerShdw>
                </a:effectLst>
              </a:rPr>
              <a:t>Cache</a:t>
            </a:r>
            <a:endParaRPr lang="en-US" sz="3400" dirty="0">
              <a:effectLst>
                <a:outerShdw blurRad="38100" dist="38100" dir="2700000" algn="tl">
                  <a:srgbClr val="000000">
                    <a:alpha val="43137"/>
                  </a:srgbClr>
                </a:outerShdw>
              </a:effectLst>
            </a:endParaRPr>
          </a:p>
        </p:txBody>
      </p:sp>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28600" y="0"/>
            <a:ext cx="7086600" cy="6627968"/>
          </a:xfrm>
          <a:prstGeom prst="rect">
            <a:avLst/>
          </a:prstGeom>
          <a:solidFill>
            <a:schemeClr val="bg1"/>
          </a:solidFill>
        </p:spPr>
      </p:pic>
      <p:sp>
        <p:nvSpPr>
          <p:cNvPr id="8" name="TextBox 7"/>
          <p:cNvSpPr txBox="1"/>
          <p:nvPr/>
        </p:nvSpPr>
        <p:spPr>
          <a:xfrm>
            <a:off x="228600" y="6477000"/>
            <a:ext cx="7086600" cy="381000"/>
          </a:xfrm>
          <a:prstGeom prst="rect">
            <a:avLst/>
          </a:prstGeom>
          <a:solidFill>
            <a:schemeClr val="bg1"/>
          </a:solidFill>
        </p:spPr>
        <p:txBody>
          <a:bodyPr wrap="square" rtlCol="0">
            <a:spAutoFit/>
          </a:bodyPr>
          <a:lstStyle/>
          <a:p>
            <a:endParaRPr lang="en-US" dirty="0"/>
          </a:p>
        </p:txBody>
      </p:sp>
      <p:sp>
        <p:nvSpPr>
          <p:cNvPr id="10" name="Rectangle 9"/>
          <p:cNvSpPr/>
          <p:nvPr/>
        </p:nvSpPr>
        <p:spPr>
          <a:xfrm>
            <a:off x="2362200" y="6519446"/>
            <a:ext cx="3263033" cy="338554"/>
          </a:xfrm>
          <a:prstGeom prst="rect">
            <a:avLst/>
          </a:prstGeom>
        </p:spPr>
        <p:txBody>
          <a:bodyPr wrap="none">
            <a:spAutoFit/>
          </a:bodyPr>
          <a:lstStyle/>
          <a:p>
            <a:r>
              <a:rPr lang="en-US" sz="1600" dirty="0" smtClean="0">
                <a:latin typeface="+mn-lt"/>
              </a:rPr>
              <a:t>Table 4.4    Intel Cache Evolution </a:t>
            </a:r>
            <a:endParaRPr lang="en-US" sz="1600" dirty="0">
              <a:latin typeface="+mn-lt"/>
            </a:endParaRPr>
          </a:p>
        </p:txBody>
      </p:sp>
      <p:cxnSp>
        <p:nvCxnSpPr>
          <p:cNvPr id="12" name="Straight Connector 11"/>
          <p:cNvCxnSpPr/>
          <p:nvPr/>
        </p:nvCxnSpPr>
        <p:spPr>
          <a:xfrm>
            <a:off x="228600" y="3962400"/>
            <a:ext cx="3276600" cy="1588"/>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28600" y="5562600"/>
            <a:ext cx="3276600" cy="1588"/>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609600" y="304800"/>
            <a:ext cx="8534400" cy="995362"/>
          </a:xfrm>
        </p:spPr>
        <p:txBody>
          <a:bodyPr/>
          <a:lstStyle/>
          <a:p>
            <a:r>
              <a:rPr lang="en-GB" dirty="0">
                <a:effectLst>
                  <a:outerShdw blurRad="38100" dist="38100" dir="2700000" algn="tl">
                    <a:srgbClr val="000000">
                      <a:alpha val="43137"/>
                    </a:srgbClr>
                  </a:outerShdw>
                </a:effectLst>
              </a:rPr>
              <a:t>Pentium 4 Block Diagram</a:t>
            </a:r>
          </a:p>
        </p:txBody>
      </p:sp>
      <p:pic>
        <p:nvPicPr>
          <p:cNvPr id="4" name="Picture 3" descr="f18.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4706" b="9412"/>
              <a:stretch>
                <a:fillRect/>
              </a:stretch>
            </p:blipFill>
          </mc:Choice>
          <mc:Fallback>
            <p:blipFill>
              <a:blip r:embed="rId4"/>
              <a:srcRect t="4706" b="9412"/>
              <a:stretch>
                <a:fillRect/>
              </a:stretch>
            </p:blipFill>
          </mc:Fallback>
        </mc:AlternateContent>
        <p:spPr>
          <a:xfrm>
            <a:off x="0" y="533400"/>
            <a:ext cx="9415591" cy="6324601"/>
          </a:xfrm>
          <a:prstGeom prst="rect">
            <a:avLst/>
          </a:prstGeom>
        </p:spPr>
      </p:pic>
    </p:spTree>
  </p:cSld>
  <p:clrMapOvr>
    <a:masterClrMapping/>
  </p:clrMapOvr>
  <p:transition spd="med">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Rectangle 6"/>
          <p:cNvSpPr>
            <a:spLocks noGrp="1" noChangeArrowheads="1"/>
          </p:cNvSpPr>
          <p:nvPr>
            <p:ph type="title" idx="4294967295"/>
          </p:nvPr>
        </p:nvSpPr>
        <p:spPr>
          <a:xfrm>
            <a:off x="0" y="685800"/>
            <a:ext cx="9144000" cy="1116012"/>
          </a:xfrm>
        </p:spPr>
        <p:txBody>
          <a:bodyPr/>
          <a:lstStyle/>
          <a:p>
            <a:pPr algn="ctr"/>
            <a:r>
              <a:rPr lang="en-GB" dirty="0" smtClean="0">
                <a:effectLst>
                  <a:outerShdw blurRad="38100" dist="38100" dir="2700000" algn="tl">
                    <a:srgbClr val="000000">
                      <a:alpha val="43137"/>
                    </a:srgbClr>
                  </a:outerShdw>
                </a:effectLst>
              </a:rPr>
              <a:t>Pentium </a:t>
            </a:r>
            <a:r>
              <a:rPr lang="en-GB" dirty="0">
                <a:effectLst>
                  <a:outerShdw blurRad="38100" dist="38100" dir="2700000" algn="tl">
                    <a:srgbClr val="000000">
                      <a:alpha val="43137"/>
                    </a:srgbClr>
                  </a:outerShdw>
                </a:effectLst>
              </a:rPr>
              <a:t>4</a:t>
            </a:r>
            <a:r>
              <a:rPr lang="en-GB" dirty="0" smtClean="0">
                <a:effectLst>
                  <a:outerShdw blurRad="38100" dist="38100" dir="2700000" algn="tl">
                    <a:srgbClr val="000000">
                      <a:alpha val="43137"/>
                    </a:srgbClr>
                  </a:outerShdw>
                </a:effectLst>
              </a:rPr>
              <a:t> Cache Operating Modes</a:t>
            </a:r>
            <a:endParaRPr lang="en-GB" dirty="0">
              <a:effectLst>
                <a:outerShdw blurRad="38100" dist="38100" dir="2700000" algn="tl">
                  <a:srgbClr val="000000">
                    <a:alpha val="43137"/>
                  </a:srgbClr>
                </a:outerShdw>
              </a:effectLst>
            </a:endParaRPr>
          </a:p>
        </p:txBody>
      </p:sp>
      <p:pic>
        <p:nvPicPr>
          <p:cNvPr id="8" name="Picture 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3000" t="-25043" r="15000" b="-12522"/>
              <a:stretch>
                <a:fillRect/>
              </a:stretch>
            </p:blipFill>
          </mc:Choice>
          <mc:Fallback>
            <p:blipFill>
              <a:blip r:embed="rId4"/>
              <a:srcRect l="3000" t="-25043" r="15000" b="-12522"/>
              <a:stretch>
                <a:fillRect/>
              </a:stretch>
            </p:blipFill>
          </mc:Fallback>
        </mc:AlternateContent>
        <p:spPr>
          <a:xfrm>
            <a:off x="0" y="1835699"/>
            <a:ext cx="9005116" cy="3619424"/>
          </a:xfrm>
          <a:prstGeom prst="rect">
            <a:avLst/>
          </a:prstGeom>
        </p:spPr>
      </p:pic>
      <p:sp>
        <p:nvSpPr>
          <p:cNvPr id="9" name="Rectangle 8"/>
          <p:cNvSpPr/>
          <p:nvPr/>
        </p:nvSpPr>
        <p:spPr>
          <a:xfrm>
            <a:off x="228600" y="5181600"/>
            <a:ext cx="6400800" cy="307777"/>
          </a:xfrm>
          <a:prstGeom prst="rect">
            <a:avLst/>
          </a:prstGeom>
        </p:spPr>
        <p:txBody>
          <a:bodyPr wrap="square">
            <a:spAutoFit/>
          </a:bodyPr>
          <a:lstStyle/>
          <a:p>
            <a:r>
              <a:rPr lang="en-US" sz="1400" i="1" dirty="0" smtClean="0">
                <a:latin typeface="+mn-lt"/>
              </a:rPr>
              <a:t>Note:</a:t>
            </a:r>
            <a:r>
              <a:rPr lang="en-US" sz="1400" dirty="0" smtClean="0">
                <a:latin typeface="+mn-lt"/>
              </a:rPr>
              <a:t> CD = 0; NW = 1 is an invalid combination. </a:t>
            </a:r>
            <a:endParaRPr lang="en-US" sz="1400" dirty="0">
              <a:latin typeface="+mn-lt"/>
            </a:endParaRPr>
          </a:p>
        </p:txBody>
      </p:sp>
      <p:sp>
        <p:nvSpPr>
          <p:cNvPr id="10" name="Rectangle 9"/>
          <p:cNvSpPr/>
          <p:nvPr/>
        </p:nvSpPr>
        <p:spPr>
          <a:xfrm>
            <a:off x="1524000" y="6248400"/>
            <a:ext cx="6096000" cy="369332"/>
          </a:xfrm>
          <a:prstGeom prst="rect">
            <a:avLst/>
          </a:prstGeom>
        </p:spPr>
        <p:txBody>
          <a:bodyPr wrap="square">
            <a:spAutoFit/>
          </a:bodyPr>
          <a:lstStyle/>
          <a:p>
            <a:pPr algn="ctr"/>
            <a:r>
              <a:rPr lang="en-US" sz="1800" dirty="0" smtClean="0">
                <a:latin typeface="+mn-lt"/>
              </a:rPr>
              <a:t>Table 4.5  Pentium 4 Cache Operating Modes </a:t>
            </a:r>
            <a:endParaRPr lang="en-US" sz="1800" dirty="0">
              <a:latin typeface="+mn-lt"/>
            </a:endParaRPr>
          </a:p>
        </p:txBody>
      </p:sp>
    </p:spTree>
  </p:cSld>
  <p:clrMapOvr>
    <a:masterClrMapping/>
  </p:clrMapOvr>
  <p:transition spd="med">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a:xfrm>
            <a:off x="533400" y="304800"/>
            <a:ext cx="7556500" cy="1116012"/>
          </a:xfrm>
        </p:spPr>
        <p:txBody>
          <a:bodyPr/>
          <a:lstStyle/>
          <a:p>
            <a:r>
              <a:rPr lang="en-GB" dirty="0">
                <a:effectLst>
                  <a:outerShdw blurRad="38100" dist="38100" dir="2700000" algn="tl">
                    <a:srgbClr val="000000">
                      <a:alpha val="43137"/>
                    </a:srgbClr>
                  </a:outerShdw>
                </a:effectLst>
              </a:rPr>
              <a:t>ARM Cache Features</a:t>
            </a:r>
          </a:p>
        </p:txBody>
      </p:sp>
      <p:sp>
        <p:nvSpPr>
          <p:cNvPr id="180228" name="Rectangle 4"/>
          <p:cNvSpPr>
            <a:spLocks noChangeArrowheads="1"/>
          </p:cNvSpPr>
          <p:nvPr/>
        </p:nvSpPr>
        <p:spPr bwMode="auto">
          <a:xfrm>
            <a:off x="0" y="1463675"/>
            <a:ext cx="9144000" cy="0"/>
          </a:xfrm>
          <a:prstGeom prst="rect">
            <a:avLst/>
          </a:prstGeom>
          <a:solidFill>
            <a:srgbClr val="CCFFCC"/>
          </a:solidFill>
          <a:ln w="9525">
            <a:noFill/>
            <a:miter lim="800000"/>
            <a:headEnd/>
            <a:tailEnd/>
          </a:ln>
          <a:effectLst/>
        </p:spPr>
        <p:txBody>
          <a:bodyPr wrap="none" lIns="90000" tIns="46800" rIns="90000" bIns="46800" anchor="ctr">
            <a:prstTxWarp prst="textNoShape">
              <a:avLst/>
            </a:prstTxWarp>
            <a:spAutoFit/>
          </a:bodyPr>
          <a:lstStyle/>
          <a:p>
            <a:endParaRPr lang="en-US" dirty="0"/>
          </a:p>
        </p:txBody>
      </p:sp>
      <p:pic>
        <p:nvPicPr>
          <p:cNvPr id="5" name="Picture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81000" y="1219200"/>
            <a:ext cx="8397757" cy="5171896"/>
          </a:xfrm>
          <a:prstGeom prst="rect">
            <a:avLst/>
          </a:prstGeom>
        </p:spPr>
      </p:pic>
      <p:sp>
        <p:nvSpPr>
          <p:cNvPr id="7" name="Rectangle 6"/>
          <p:cNvSpPr/>
          <p:nvPr/>
        </p:nvSpPr>
        <p:spPr>
          <a:xfrm>
            <a:off x="3276600" y="6248400"/>
            <a:ext cx="3810000" cy="369332"/>
          </a:xfrm>
          <a:prstGeom prst="rect">
            <a:avLst/>
          </a:prstGeom>
        </p:spPr>
        <p:txBody>
          <a:bodyPr wrap="square">
            <a:spAutoFit/>
          </a:bodyPr>
          <a:lstStyle/>
          <a:p>
            <a:r>
              <a:rPr lang="en-US" sz="1800" dirty="0" smtClean="0">
                <a:latin typeface="+mn-lt"/>
              </a:rPr>
              <a:t>Table 4.6 ARM Cache Features </a:t>
            </a:r>
            <a:endParaRPr lang="en-US" sz="1800" dirty="0">
              <a:latin typeface="+mn-lt"/>
            </a:endParaRPr>
          </a:p>
        </p:txBody>
      </p:sp>
      <p:sp>
        <p:nvSpPr>
          <p:cNvPr id="8" name="TextBox 7"/>
          <p:cNvSpPr txBox="1"/>
          <p:nvPr/>
        </p:nvSpPr>
        <p:spPr>
          <a:xfrm>
            <a:off x="67733" y="-84667"/>
            <a:ext cx="184666" cy="646331"/>
          </a:xfrm>
          <a:prstGeom prst="rect">
            <a:avLst/>
          </a:prstGeom>
          <a:noFill/>
        </p:spPr>
        <p:txBody>
          <a:bodyPr wrap="none" rtlCol="0">
            <a:spAutoFit/>
          </a:bodyPr>
          <a:lstStyle/>
          <a:p>
            <a:endParaRPr lang="en-US" sz="1800" dirty="0" smtClean="0"/>
          </a:p>
          <a:p>
            <a:endParaRPr lang="en-US" sz="1800" dirty="0"/>
          </a:p>
        </p:txBody>
      </p:sp>
    </p:spTree>
  </p:cSld>
  <p:clrMapOvr>
    <a:masterClrMapping/>
  </p:clrMapOvr>
  <p:transition spd="med">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idx="4294967295"/>
          </p:nvPr>
        </p:nvSpPr>
        <p:spPr>
          <a:xfrm>
            <a:off x="228600" y="609600"/>
            <a:ext cx="8686800" cy="781050"/>
          </a:xfrm>
        </p:spPr>
        <p:txBody>
          <a:bodyPr/>
          <a:lstStyle/>
          <a:p>
            <a:r>
              <a:rPr lang="en-GB" sz="3400" dirty="0">
                <a:effectLst>
                  <a:outerShdw blurRad="38100" dist="38100" dir="2700000" algn="tl">
                    <a:srgbClr val="000000">
                      <a:alpha val="43137"/>
                    </a:srgbClr>
                  </a:outerShdw>
                </a:effectLst>
              </a:rPr>
              <a:t>ARM Cache and Write Buffer Organization</a:t>
            </a:r>
          </a:p>
        </p:txBody>
      </p:sp>
      <p:pic>
        <p:nvPicPr>
          <p:cNvPr id="4" name="Picture 3" descr="f19.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176" t="31818" r="-2353" b="11818"/>
              <a:stretch>
                <a:fillRect/>
              </a:stretch>
            </p:blipFill>
          </mc:Choice>
          <mc:Fallback>
            <p:blipFill>
              <a:blip r:embed="rId4"/>
              <a:srcRect l="-1176" t="31818" r="-2353" b="11818"/>
              <a:stretch>
                <a:fillRect/>
              </a:stretch>
            </p:blipFill>
          </mc:Fallback>
        </mc:AlternateContent>
        <p:spPr>
          <a:xfrm>
            <a:off x="533400" y="1130318"/>
            <a:ext cx="8129561" cy="5727682"/>
          </a:xfrm>
          <a:prstGeom prst="rect">
            <a:avLst/>
          </a:prstGeom>
        </p:spPr>
      </p:pic>
    </p:spTree>
  </p:cSld>
  <p:clrMapOvr>
    <a:masterClrMapping/>
  </p:clrMapOvr>
  <p:transition spd="med">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3428999" cy="1116106"/>
          </a:xfrm>
        </p:spPr>
        <p:txBody>
          <a:bodyPr>
            <a:normAutofit/>
          </a:bodyPr>
          <a:lstStyle/>
          <a:p>
            <a:r>
              <a:rPr lang="en-US" sz="4400" dirty="0" smtClean="0"/>
              <a:t>Summary</a:t>
            </a:r>
            <a:endParaRPr lang="en-US" sz="4400" dirty="0"/>
          </a:p>
        </p:txBody>
      </p:sp>
      <p:sp>
        <p:nvSpPr>
          <p:cNvPr id="30" name="Content Placeholder 29"/>
          <p:cNvSpPr>
            <a:spLocks noGrp="1"/>
          </p:cNvSpPr>
          <p:nvPr>
            <p:ph sz="half" idx="2"/>
          </p:nvPr>
        </p:nvSpPr>
        <p:spPr>
          <a:xfrm>
            <a:off x="457200" y="2514600"/>
            <a:ext cx="3657600" cy="4343400"/>
          </a:xfrm>
        </p:spPr>
        <p:txBody>
          <a:bodyPr>
            <a:normAutofit/>
          </a:bodyPr>
          <a:lstStyle/>
          <a:p>
            <a:pPr>
              <a:spcBef>
                <a:spcPts val="600"/>
              </a:spcBef>
            </a:pPr>
            <a:r>
              <a:rPr lang="en-US" dirty="0" smtClean="0"/>
              <a:t>Characteristics of Memory Systems</a:t>
            </a:r>
          </a:p>
          <a:p>
            <a:pPr marL="457200" lvl="2">
              <a:spcBef>
                <a:spcPts val="0"/>
              </a:spcBef>
              <a:buClr>
                <a:schemeClr val="bg2">
                  <a:lumMod val="75000"/>
                </a:schemeClr>
              </a:buClr>
            </a:pPr>
            <a:r>
              <a:rPr lang="en-US" dirty="0" smtClean="0"/>
              <a:t>Location</a:t>
            </a:r>
          </a:p>
          <a:p>
            <a:pPr marL="457200" lvl="2">
              <a:spcBef>
                <a:spcPts val="0"/>
              </a:spcBef>
              <a:buClr>
                <a:schemeClr val="bg2">
                  <a:lumMod val="75000"/>
                </a:schemeClr>
              </a:buClr>
            </a:pPr>
            <a:r>
              <a:rPr lang="en-US" dirty="0" smtClean="0"/>
              <a:t>Capacity</a:t>
            </a:r>
          </a:p>
          <a:p>
            <a:pPr marL="457200" lvl="2">
              <a:spcBef>
                <a:spcPts val="0"/>
              </a:spcBef>
              <a:buClr>
                <a:schemeClr val="bg2">
                  <a:lumMod val="75000"/>
                </a:schemeClr>
              </a:buClr>
            </a:pPr>
            <a:r>
              <a:rPr lang="en-US" dirty="0" smtClean="0"/>
              <a:t>Unit of transfer</a:t>
            </a:r>
          </a:p>
          <a:p>
            <a:pPr>
              <a:spcBef>
                <a:spcPts val="600"/>
              </a:spcBef>
            </a:pPr>
            <a:r>
              <a:rPr lang="en-US" dirty="0" smtClean="0"/>
              <a:t>Memory Hierarchy</a:t>
            </a:r>
          </a:p>
          <a:p>
            <a:pPr lvl="1"/>
            <a:r>
              <a:rPr lang="en-US" dirty="0" smtClean="0"/>
              <a:t>How much?</a:t>
            </a:r>
          </a:p>
          <a:p>
            <a:pPr lvl="1"/>
            <a:r>
              <a:rPr lang="en-US" dirty="0" smtClean="0"/>
              <a:t>How fast?</a:t>
            </a:r>
          </a:p>
          <a:p>
            <a:pPr lvl="1"/>
            <a:r>
              <a:rPr lang="en-US" dirty="0" smtClean="0"/>
              <a:t>How expensive?</a:t>
            </a:r>
          </a:p>
          <a:p>
            <a:pPr>
              <a:spcBef>
                <a:spcPts val="600"/>
              </a:spcBef>
            </a:pPr>
            <a:r>
              <a:rPr lang="en-US" dirty="0" smtClean="0"/>
              <a:t>Cache memory principles</a:t>
            </a:r>
          </a:p>
        </p:txBody>
      </p:sp>
      <p:sp>
        <p:nvSpPr>
          <p:cNvPr id="32" name="Content Placeholder 31"/>
          <p:cNvSpPr>
            <a:spLocks noGrp="1"/>
          </p:cNvSpPr>
          <p:nvPr>
            <p:ph sz="quarter" idx="4"/>
          </p:nvPr>
        </p:nvSpPr>
        <p:spPr>
          <a:xfrm>
            <a:off x="4495800" y="2362200"/>
            <a:ext cx="3810000" cy="4724400"/>
          </a:xfrm>
        </p:spPr>
        <p:txBody>
          <a:bodyPr>
            <a:normAutofit/>
          </a:bodyPr>
          <a:lstStyle/>
          <a:p>
            <a:pPr marL="228600" lvl="1">
              <a:spcBef>
                <a:spcPts val="1800"/>
              </a:spcBef>
              <a:buClr>
                <a:schemeClr val="accent1"/>
              </a:buClr>
            </a:pPr>
            <a:r>
              <a:rPr lang="en-US" dirty="0" smtClean="0"/>
              <a:t>Elements of cache design</a:t>
            </a:r>
          </a:p>
          <a:p>
            <a:pPr marL="457200" lvl="2">
              <a:spcBef>
                <a:spcPts val="0"/>
              </a:spcBef>
              <a:buClr>
                <a:schemeClr val="bg2">
                  <a:lumMod val="75000"/>
                </a:schemeClr>
              </a:buClr>
            </a:pPr>
            <a:r>
              <a:rPr lang="en-US" dirty="0" smtClean="0"/>
              <a:t>Cache addresses</a:t>
            </a:r>
          </a:p>
          <a:p>
            <a:pPr marL="457200" lvl="2">
              <a:spcBef>
                <a:spcPts val="0"/>
              </a:spcBef>
              <a:buClr>
                <a:schemeClr val="bg2">
                  <a:lumMod val="75000"/>
                </a:schemeClr>
              </a:buClr>
            </a:pPr>
            <a:r>
              <a:rPr lang="en-US" dirty="0" smtClean="0"/>
              <a:t>Cache size</a:t>
            </a:r>
          </a:p>
          <a:p>
            <a:pPr marL="457200" lvl="2">
              <a:spcBef>
                <a:spcPts val="0"/>
              </a:spcBef>
              <a:buClr>
                <a:schemeClr val="bg2">
                  <a:lumMod val="75000"/>
                </a:schemeClr>
              </a:buClr>
            </a:pPr>
            <a:r>
              <a:rPr lang="en-US" dirty="0" smtClean="0"/>
              <a:t>Mapping function</a:t>
            </a:r>
          </a:p>
          <a:p>
            <a:pPr marL="457200" lvl="2">
              <a:spcBef>
                <a:spcPts val="0"/>
              </a:spcBef>
              <a:buClr>
                <a:schemeClr val="bg2">
                  <a:lumMod val="75000"/>
                </a:schemeClr>
              </a:buClr>
            </a:pPr>
            <a:r>
              <a:rPr lang="en-US" dirty="0" smtClean="0"/>
              <a:t>Replacement algorithms</a:t>
            </a:r>
          </a:p>
          <a:p>
            <a:pPr marL="457200" lvl="2">
              <a:spcBef>
                <a:spcPts val="0"/>
              </a:spcBef>
              <a:buClr>
                <a:schemeClr val="bg2">
                  <a:lumMod val="75000"/>
                </a:schemeClr>
              </a:buClr>
            </a:pPr>
            <a:r>
              <a:rPr lang="en-US" dirty="0" smtClean="0"/>
              <a:t>Write policy</a:t>
            </a:r>
          </a:p>
          <a:p>
            <a:pPr marL="457200" lvl="2">
              <a:spcBef>
                <a:spcPts val="0"/>
              </a:spcBef>
              <a:buClr>
                <a:schemeClr val="bg2">
                  <a:lumMod val="75000"/>
                </a:schemeClr>
              </a:buClr>
            </a:pPr>
            <a:r>
              <a:rPr lang="en-US" dirty="0" smtClean="0"/>
              <a:t>Line size</a:t>
            </a:r>
          </a:p>
          <a:p>
            <a:pPr marL="457200" lvl="2">
              <a:spcBef>
                <a:spcPts val="0"/>
              </a:spcBef>
              <a:buClr>
                <a:schemeClr val="bg2">
                  <a:lumMod val="75000"/>
                </a:schemeClr>
              </a:buClr>
            </a:pPr>
            <a:r>
              <a:rPr lang="en-US" dirty="0" smtClean="0"/>
              <a:t>Number of caches</a:t>
            </a:r>
          </a:p>
          <a:p>
            <a:pPr marL="228600" lvl="1">
              <a:spcBef>
                <a:spcPts val="1800"/>
              </a:spcBef>
              <a:buClr>
                <a:schemeClr val="accent1"/>
              </a:buClr>
            </a:pPr>
            <a:r>
              <a:rPr lang="en-US" dirty="0" smtClean="0"/>
              <a:t>Pentium 4 cache organization</a:t>
            </a:r>
          </a:p>
          <a:p>
            <a:pPr marL="228600" lvl="1">
              <a:spcBef>
                <a:spcPts val="1800"/>
              </a:spcBef>
              <a:buClr>
                <a:schemeClr val="accent1"/>
              </a:buClr>
            </a:pPr>
            <a:r>
              <a:rPr lang="en-US" dirty="0" smtClean="0"/>
              <a:t>ARM cache organization</a:t>
            </a:r>
          </a:p>
        </p:txBody>
      </p:sp>
      <p:sp>
        <p:nvSpPr>
          <p:cNvPr id="44035" name="Rectangle 3"/>
          <p:cNvSpPr>
            <a:spLocks noGrp="1" noChangeArrowheads="1"/>
          </p:cNvSpPr>
          <p:nvPr>
            <p:ph type="body" idx="1"/>
          </p:nvPr>
        </p:nvSpPr>
        <p:spPr>
          <a:xfrm>
            <a:off x="533400" y="1219200"/>
            <a:ext cx="3657600" cy="1098177"/>
          </a:xfrm>
        </p:spPr>
        <p:txBody>
          <a:bodyPr>
            <a:normAutofit/>
          </a:bodyPr>
          <a:lstStyle/>
          <a:p>
            <a:endParaRPr lang="en-US" sz="800" dirty="0" smtClean="0"/>
          </a:p>
          <a:p>
            <a:endParaRPr lang="en-US" sz="800" dirty="0" smtClean="0"/>
          </a:p>
          <a:p>
            <a:r>
              <a:rPr lang="en-US" sz="3200" dirty="0" smtClean="0"/>
              <a:t>Chapter 4</a:t>
            </a:r>
          </a:p>
          <a:p>
            <a:endParaRPr lang="en-US" dirty="0"/>
          </a:p>
        </p:txBody>
      </p:sp>
      <p:sp>
        <p:nvSpPr>
          <p:cNvPr id="31" name="Text Placeholder 30"/>
          <p:cNvSpPr>
            <a:spLocks noGrp="1"/>
          </p:cNvSpPr>
          <p:nvPr>
            <p:ph type="body" sz="quarter" idx="3"/>
          </p:nvPr>
        </p:nvSpPr>
        <p:spPr>
          <a:xfrm>
            <a:off x="4343400" y="228600"/>
            <a:ext cx="3657600" cy="1707776"/>
          </a:xfrm>
        </p:spPr>
        <p:txBody>
          <a:bodyPr/>
          <a:lstStyle/>
          <a:p>
            <a:r>
              <a:rPr lang="en-US" sz="2800" dirty="0" smtClean="0">
                <a:solidFill>
                  <a:schemeClr val="tx2"/>
                </a:solidFill>
                <a:latin typeface="+mj-lt"/>
                <a:ea typeface="+mj-ea"/>
                <a:cs typeface="+mj-cs"/>
              </a:rPr>
              <a:t>Cache</a:t>
            </a:r>
          </a:p>
          <a:p>
            <a:r>
              <a:rPr lang="en-US" sz="2800" dirty="0" smtClean="0">
                <a:solidFill>
                  <a:schemeClr val="tx2"/>
                </a:solidFill>
                <a:latin typeface="+mj-lt"/>
                <a:ea typeface="+mj-ea"/>
                <a:cs typeface="+mj-cs"/>
              </a:rPr>
              <a:t>Memory</a:t>
            </a:r>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04800" y="228600"/>
            <a:ext cx="7556500" cy="887412"/>
          </a:xfrm>
        </p:spPr>
        <p:txBody>
          <a:bodyPr/>
          <a:lstStyle/>
          <a:p>
            <a:r>
              <a:rPr lang="en-GB" dirty="0" smtClean="0">
                <a:effectLst>
                  <a:outerShdw blurRad="38100" dist="38100" dir="2700000" algn="tl">
                    <a:srgbClr val="000000">
                      <a:alpha val="43137"/>
                    </a:srgbClr>
                  </a:outerShdw>
                </a:effectLst>
              </a:rPr>
              <a:t>Method of Accessing Units of Data</a:t>
            </a:r>
            <a:endParaRPr lang="en-GB" dirty="0">
              <a:effectLst>
                <a:outerShdw blurRad="38100" dist="38100" dir="2700000" algn="tl">
                  <a:srgbClr val="000000">
                    <a:alpha val="43137"/>
                  </a:srgbClr>
                </a:outerShdw>
              </a:effectLst>
            </a:endParaRPr>
          </a:p>
        </p:txBody>
      </p:sp>
      <p:graphicFrame>
        <p:nvGraphicFramePr>
          <p:cNvPr id="8" name="Content Placeholder 7"/>
          <p:cNvGraphicFramePr>
            <a:graphicFrameLocks noGrp="1"/>
          </p:cNvGraphicFramePr>
          <p:nvPr>
            <p:ph idx="4294967295"/>
          </p:nvPr>
        </p:nvGraphicFramePr>
        <p:xfrm>
          <a:off x="304800" y="838200"/>
          <a:ext cx="85344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idx="4294967295"/>
          </p:nvPr>
        </p:nvSpPr>
        <p:spPr>
          <a:xfrm>
            <a:off x="304800" y="228600"/>
            <a:ext cx="7556500" cy="1116012"/>
          </a:xfrm>
        </p:spPr>
        <p:txBody>
          <a:bodyPr/>
          <a:lstStyle/>
          <a:p>
            <a:r>
              <a:rPr lang="en-GB" dirty="0" smtClean="0">
                <a:effectLst>
                  <a:outerShdw blurRad="38100" dist="38100" dir="2700000" algn="tl">
                    <a:srgbClr val="000000">
                      <a:alpha val="43137"/>
                    </a:srgbClr>
                  </a:outerShdw>
                </a:effectLst>
              </a:rPr>
              <a:t>Capacity and Performance:</a:t>
            </a:r>
            <a:endParaRPr lang="en-GB" dirty="0">
              <a:effectLst>
                <a:outerShdw blurRad="38100" dist="38100" dir="2700000" algn="tl">
                  <a:srgbClr val="000000">
                    <a:alpha val="43137"/>
                  </a:srgbClr>
                </a:outerShdw>
              </a:effectLst>
            </a:endParaRPr>
          </a:p>
        </p:txBody>
      </p:sp>
      <p:graphicFrame>
        <p:nvGraphicFramePr>
          <p:cNvPr id="42" name="Content Placeholder 41"/>
          <p:cNvGraphicFramePr>
            <a:graphicFrameLocks noGrp="1"/>
          </p:cNvGraphicFramePr>
          <p:nvPr>
            <p:ph idx="4294967295"/>
          </p:nvPr>
        </p:nvGraphicFramePr>
        <p:xfrm>
          <a:off x="228600" y="1143000"/>
          <a:ext cx="8686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368987" cy="1116106"/>
          </a:xfrm>
        </p:spPr>
        <p:txBody>
          <a:bodyPr/>
          <a:lstStyle/>
          <a:p>
            <a:r>
              <a:rPr lang="en-US" dirty="0" smtClean="0">
                <a:effectLst>
                  <a:outerShdw blurRad="38100" dist="38100" dir="2700000" algn="tl">
                    <a:srgbClr val="000000">
                      <a:alpha val="43137"/>
                    </a:srgbClr>
                  </a:outerShdw>
                </a:effectLst>
              </a:rPr>
              <a:t>Memory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7848600" cy="5410200"/>
          </a:xfrm>
        </p:spPr>
        <p:txBody>
          <a:bodyPr>
            <a:normAutofit fontScale="77500" lnSpcReduction="20000"/>
          </a:bodyPr>
          <a:lstStyle/>
          <a:p>
            <a:pPr marL="228600" lvl="1">
              <a:spcBef>
                <a:spcPts val="2000"/>
              </a:spcBef>
              <a:buClr>
                <a:schemeClr val="accent1"/>
              </a:buClr>
            </a:pPr>
            <a:r>
              <a:rPr lang="en-US" sz="2162" dirty="0" smtClean="0"/>
              <a:t>The most common forms are: </a:t>
            </a:r>
          </a:p>
          <a:p>
            <a:pPr lvl="1"/>
            <a:r>
              <a:rPr lang="en-US" sz="1765" dirty="0" smtClean="0"/>
              <a:t>Semiconductor memory</a:t>
            </a:r>
          </a:p>
          <a:p>
            <a:pPr lvl="1"/>
            <a:r>
              <a:rPr lang="en-US" sz="1765" dirty="0" smtClean="0"/>
              <a:t>Magnetic surface memory </a:t>
            </a:r>
          </a:p>
          <a:p>
            <a:pPr lvl="1"/>
            <a:r>
              <a:rPr lang="en-US" sz="1765" dirty="0" smtClean="0"/>
              <a:t>Optical</a:t>
            </a:r>
          </a:p>
          <a:p>
            <a:pPr lvl="1"/>
            <a:r>
              <a:rPr lang="en-US" sz="1765" dirty="0" smtClean="0"/>
              <a:t>Magneto-optical</a:t>
            </a:r>
          </a:p>
          <a:p>
            <a:pPr marL="228600" lvl="1">
              <a:spcBef>
                <a:spcPts val="2000"/>
              </a:spcBef>
              <a:buClr>
                <a:schemeClr val="accent1"/>
              </a:buClr>
            </a:pPr>
            <a:r>
              <a:rPr lang="en-US" sz="2118" dirty="0" smtClean="0"/>
              <a:t>Several physical characteristics of data storage are important:</a:t>
            </a:r>
          </a:p>
          <a:p>
            <a:pPr lvl="1"/>
            <a:r>
              <a:rPr lang="en-US" dirty="0" smtClean="0"/>
              <a:t>Volatile memory </a:t>
            </a:r>
          </a:p>
          <a:p>
            <a:pPr lvl="2"/>
            <a:r>
              <a:rPr lang="en-US" dirty="0" smtClean="0"/>
              <a:t>Information decays naturally or is lost when electrical power is switched off</a:t>
            </a:r>
          </a:p>
          <a:p>
            <a:pPr lvl="1"/>
            <a:r>
              <a:rPr lang="en-US" dirty="0" smtClean="0"/>
              <a:t>Nonvolatile memory </a:t>
            </a:r>
          </a:p>
          <a:p>
            <a:pPr lvl="2"/>
            <a:r>
              <a:rPr lang="en-US" dirty="0" smtClean="0"/>
              <a:t>Once recorded, information remains without deterioration until deliberately changed</a:t>
            </a:r>
          </a:p>
          <a:p>
            <a:pPr lvl="2"/>
            <a:r>
              <a:rPr lang="en-US" dirty="0" smtClean="0"/>
              <a:t>No electrical power is needed to retain information</a:t>
            </a:r>
          </a:p>
          <a:p>
            <a:pPr lvl="1"/>
            <a:r>
              <a:rPr lang="en-US" dirty="0" smtClean="0"/>
              <a:t>Magnetic-surface memories </a:t>
            </a:r>
          </a:p>
          <a:p>
            <a:pPr lvl="2"/>
            <a:r>
              <a:rPr lang="en-US" dirty="0" smtClean="0"/>
              <a:t>Are nonvolatile</a:t>
            </a:r>
          </a:p>
          <a:p>
            <a:pPr lvl="1"/>
            <a:r>
              <a:rPr lang="en-US" dirty="0" smtClean="0"/>
              <a:t>Semiconductor memory </a:t>
            </a:r>
          </a:p>
          <a:p>
            <a:pPr lvl="2"/>
            <a:r>
              <a:rPr lang="en-US" dirty="0" smtClean="0"/>
              <a:t>May be either volatile or nonvolatile</a:t>
            </a:r>
          </a:p>
          <a:p>
            <a:pPr lvl="1"/>
            <a:r>
              <a:rPr lang="en-US" dirty="0" smtClean="0"/>
              <a:t>Nonerasable memory</a:t>
            </a:r>
          </a:p>
          <a:p>
            <a:pPr lvl="2"/>
            <a:r>
              <a:rPr lang="en-US" dirty="0" smtClean="0"/>
              <a:t>Cannot be altered, except by destroying the storage unit</a:t>
            </a:r>
          </a:p>
          <a:p>
            <a:pPr lvl="2"/>
            <a:r>
              <a:rPr lang="en-US" dirty="0" smtClean="0"/>
              <a:t>Semiconductor memory of this type is known as read-only memory (ROM)</a:t>
            </a:r>
          </a:p>
          <a:p>
            <a:pPr marL="228600" lvl="1">
              <a:spcBef>
                <a:spcPts val="2000"/>
              </a:spcBef>
              <a:buClr>
                <a:schemeClr val="accent1"/>
              </a:buClr>
            </a:pPr>
            <a:r>
              <a:rPr lang="en-US" sz="2065" dirty="0" smtClean="0"/>
              <a:t>For random-access memory the organization is a key design issue</a:t>
            </a:r>
          </a:p>
          <a:p>
            <a:pPr lvl="1"/>
            <a:r>
              <a:rPr lang="en-US" sz="1806" dirty="0" smtClean="0"/>
              <a:t>Organization refers to the physical arrangement of bits to form words</a:t>
            </a:r>
            <a:endParaRPr lang="en-US" sz="1806" dirty="0"/>
          </a:p>
        </p:txBody>
      </p:sp>
      <p:pic>
        <p:nvPicPr>
          <p:cNvPr id="4" name="Picture 3"/>
          <p:cNvPicPr>
            <a:picLocks noChangeAspect="1"/>
          </p:cNvPicPr>
          <p:nvPr/>
        </p:nvPicPr>
        <p:blipFill>
          <a:blip r:embed="rId3"/>
          <a:stretch>
            <a:fillRect/>
          </a:stretch>
        </p:blipFill>
        <p:spPr>
          <a:xfrm>
            <a:off x="4953000" y="381000"/>
            <a:ext cx="2438400" cy="190607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Memory Hierarchy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7556313" cy="4724400"/>
          </a:xfrm>
        </p:spPr>
        <p:txBody>
          <a:bodyPr>
            <a:normAutofit/>
          </a:bodyPr>
          <a:lstStyle/>
          <a:p>
            <a:r>
              <a:rPr lang="en-US" dirty="0" smtClean="0"/>
              <a:t>Design constraints on a computer’s memory can be summed up by three questions:</a:t>
            </a:r>
          </a:p>
          <a:p>
            <a:pPr lvl="1"/>
            <a:r>
              <a:rPr lang="en-US" dirty="0" smtClean="0"/>
              <a:t>How much, how fast, how expensive</a:t>
            </a:r>
          </a:p>
          <a:p>
            <a:r>
              <a:rPr lang="en-US" dirty="0" smtClean="0"/>
              <a:t>There is a trade-off among capacity, access time, and cost</a:t>
            </a:r>
          </a:p>
          <a:p>
            <a:pPr lvl="1"/>
            <a:r>
              <a:rPr lang="en-US" dirty="0" smtClean="0"/>
              <a:t>Faster access time, greater cost per bit</a:t>
            </a:r>
          </a:p>
          <a:p>
            <a:pPr lvl="1"/>
            <a:r>
              <a:rPr lang="en-US" dirty="0" smtClean="0"/>
              <a:t>Greater capacity, smaller cost per bit</a:t>
            </a:r>
          </a:p>
          <a:p>
            <a:pPr lvl="1"/>
            <a:r>
              <a:rPr lang="en-US" dirty="0" smtClean="0"/>
              <a:t>Greater capacity, slower access time</a:t>
            </a:r>
          </a:p>
          <a:p>
            <a:r>
              <a:rPr lang="en-US" dirty="0" smtClean="0"/>
              <a:t>The way out of the memory dilemma is not to rely on a single memory component or technology, but to employ a memory hierarchy</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609600" y="381000"/>
            <a:ext cx="7556313" cy="1116106"/>
          </a:xfrm>
        </p:spPr>
        <p:txBody>
          <a:bodyPr/>
          <a:lstStyle/>
          <a:p>
            <a:r>
              <a:rPr lang="en-GB" dirty="0">
                <a:effectLst>
                  <a:outerShdw blurRad="38100" dist="38100" dir="2700000" algn="tl">
                    <a:srgbClr val="000000">
                      <a:alpha val="43137"/>
                    </a:srgbClr>
                  </a:outerShdw>
                </a:effectLst>
              </a:rPr>
              <a:t>Memory Hierarchy - Diagram</a:t>
            </a:r>
          </a:p>
        </p:txBody>
      </p:sp>
      <p:pic>
        <p:nvPicPr>
          <p:cNvPr id="4" name="Picture 3" descr="f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3529" t="13636" r="4706" b="9091"/>
              <a:stretch>
                <a:fillRect/>
              </a:stretch>
            </p:blipFill>
          </mc:Choice>
          <mc:Fallback>
            <p:blipFill>
              <a:blip r:embed="rId4"/>
              <a:srcRect l="3529" t="13636" r="4706" b="9091"/>
              <a:stretch>
                <a:fillRect/>
              </a:stretch>
            </p:blipFill>
          </mc:Fallback>
        </mc:AlternateContent>
        <p:spPr>
          <a:xfrm>
            <a:off x="1676400" y="935206"/>
            <a:ext cx="5434988" cy="5922794"/>
          </a:xfrm>
          <a:prstGeom prst="rect">
            <a:avLst/>
          </a:prstGeom>
        </p:spPr>
      </p:pic>
    </p:spTree>
  </p:cSld>
  <p:clrMapOvr>
    <a:masterClrMapping/>
  </p:clrMapOvr>
  <p:transition spd="med">
    <p:cover dir="r"/>
  </p:transition>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6545</TotalTime>
  <Words>10413</Words>
  <Application>Microsoft Office PowerPoint</Application>
  <PresentationFormat>On-screen Show (4:3)</PresentationFormat>
  <Paragraphs>969</Paragraphs>
  <Slides>46</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ＭＳ Ｐゴシック</vt:lpstr>
      <vt:lpstr>Arial</vt:lpstr>
      <vt:lpstr>Rockwell</vt:lpstr>
      <vt:lpstr>Times New Roman</vt:lpstr>
      <vt:lpstr>Wingdings</vt:lpstr>
      <vt:lpstr>Advantage</vt:lpstr>
      <vt:lpstr>William Stallings  Computer Organization  and Architecture 9th Edition</vt:lpstr>
      <vt:lpstr>Chapter 4</vt:lpstr>
      <vt:lpstr>Key Characteristics of Computer Memory Systems</vt:lpstr>
      <vt:lpstr>Characteristics of Memory Systems</vt:lpstr>
      <vt:lpstr>Method of Accessing Units of Data</vt:lpstr>
      <vt:lpstr>Capacity and Performance:</vt:lpstr>
      <vt:lpstr>Memory</vt:lpstr>
      <vt:lpstr>Memory Hierarchy</vt:lpstr>
      <vt:lpstr>Memory Hierarchy - Diagram</vt:lpstr>
      <vt:lpstr>Cache and Main Memory</vt:lpstr>
      <vt:lpstr>Cache/Main Memory Structure</vt:lpstr>
      <vt:lpstr>Cache Read Operation</vt:lpstr>
      <vt:lpstr>Typical Cache Organization</vt:lpstr>
      <vt:lpstr>Elements of Cache Design</vt:lpstr>
      <vt:lpstr>Cache Addresses</vt:lpstr>
      <vt:lpstr>Logical  and  Physical  Caches</vt:lpstr>
      <vt:lpstr>Table 4.3      Cache Sizes of Some Processors </vt:lpstr>
      <vt:lpstr>Mapping Function</vt:lpstr>
      <vt:lpstr>Direct   Mapping</vt:lpstr>
      <vt:lpstr>Direct Mapping Cache Organization</vt:lpstr>
      <vt:lpstr>Direct  Mapping  Example</vt:lpstr>
      <vt:lpstr>Direct Mapping Summary</vt:lpstr>
      <vt:lpstr>Victim Cache</vt:lpstr>
      <vt:lpstr>Fully Associative Cache Organization</vt:lpstr>
      <vt:lpstr>Associative   Mapping   Example</vt:lpstr>
      <vt:lpstr>Associative Mapping Summary</vt:lpstr>
      <vt:lpstr>Set Associative Mapping</vt:lpstr>
      <vt:lpstr>Mapping From Main Memory  to Cache:  k-Way  Set Associative</vt:lpstr>
      <vt:lpstr>k-Way  Set Associative Cache Organization</vt:lpstr>
      <vt:lpstr>Set Associative Mapping Summary</vt:lpstr>
      <vt:lpstr>PowerPoint Presentation</vt:lpstr>
      <vt:lpstr> Varying Associativity Over Cache Size</vt:lpstr>
      <vt:lpstr>Replacement Algorithms</vt:lpstr>
      <vt:lpstr>The four most common replacement algorithms are:</vt:lpstr>
      <vt:lpstr>Write Policy</vt:lpstr>
      <vt:lpstr>Write Through   and Write Back</vt:lpstr>
      <vt:lpstr>Line Size</vt:lpstr>
      <vt:lpstr>Multilevel Caches</vt:lpstr>
      <vt:lpstr>Hit Ratio (L1 &amp; L2) For 8 Kbyte and 16 Kbyte L1</vt:lpstr>
      <vt:lpstr>Unified Versus Split Caches</vt:lpstr>
      <vt:lpstr>Pentium 4  Cache</vt:lpstr>
      <vt:lpstr>Pentium 4 Block Diagram</vt:lpstr>
      <vt:lpstr>Pentium 4 Cache Operating Modes</vt:lpstr>
      <vt:lpstr>ARM Cache Features</vt:lpstr>
      <vt:lpstr>ARM Cache and Write Buffer Organization</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Computer Organization  and Architecture 9th Edition</dc:title>
  <dc:creator>samir I</dc:creator>
  <cp:lastModifiedBy>samir I</cp:lastModifiedBy>
  <cp:revision>1</cp:revision>
  <cp:lastPrinted>2014-10-13T04:16:40Z</cp:lastPrinted>
  <dcterms:created xsi:type="dcterms:W3CDTF">2012-06-19T17:26:14Z</dcterms:created>
  <dcterms:modified xsi:type="dcterms:W3CDTF">2014-10-13T04:17:38Z</dcterms:modified>
</cp:coreProperties>
</file>